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97" r:id="rId6"/>
    <p:sldId id="262" r:id="rId7"/>
    <p:sldId id="298" r:id="rId8"/>
    <p:sldId id="299" r:id="rId9"/>
    <p:sldId id="300" r:id="rId10"/>
    <p:sldId id="263" r:id="rId11"/>
    <p:sldId id="301" r:id="rId12"/>
    <p:sldId id="264" r:id="rId13"/>
    <p:sldId id="302" r:id="rId14"/>
    <p:sldId id="267" r:id="rId15"/>
    <p:sldId id="303" r:id="rId16"/>
    <p:sldId id="273" r:id="rId17"/>
    <p:sldId id="306" r:id="rId18"/>
    <p:sldId id="305" r:id="rId19"/>
    <p:sldId id="269" r:id="rId20"/>
    <p:sldId id="307" r:id="rId21"/>
    <p:sldId id="308" r:id="rId22"/>
    <p:sldId id="275" r:id="rId23"/>
  </p:sldIdLst>
  <p:sldSz cx="9144000" cy="5143500" type="screen16x9"/>
  <p:notesSz cx="6858000" cy="9144000"/>
  <p:embeddedFontLst>
    <p:embeddedFont>
      <p:font typeface="Maven Pro" pitchFamily="2" charset="77"/>
      <p:regular r:id="rId25"/>
      <p:bold r:id="rId26"/>
    </p:embeddedFont>
    <p:embeddedFont>
      <p:font typeface="Raleway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rispace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6E7400-0367-45D6-A35C-C5DF99E2E93F}">
  <a:tblStyle styleId="{A46E7400-0367-45D6-A35C-C5DF99E2E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3C3F77-A78E-42C6-B38D-E959C41024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7"/>
    <p:restoredTop sz="94658"/>
  </p:normalViewPr>
  <p:slideViewPr>
    <p:cSldViewPr snapToGrid="0">
      <p:cViewPr varScale="1">
        <p:scale>
          <a:sx n="160" d="100"/>
          <a:sy n="160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3541A-3562-994B-9104-2F72480E49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CB654EC-0055-E64F-8A75-0B9BC8624CD2}">
      <dgm:prSet phldrT="[Text]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Select Relevant Features</a:t>
          </a:r>
        </a:p>
      </dgm:t>
    </dgm:pt>
    <dgm:pt modelId="{503D72B5-294B-6142-B9DF-8CFEF57FFAD0}" type="parTrans" cxnId="{2722C17C-9CCB-EB4E-A140-D5D4F558B0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C0EF852-D50F-C348-81DE-C677261101EC}" type="sibTrans" cxnId="{2722C17C-9CCB-EB4E-A140-D5D4F558B0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048AE09-955A-BF4E-9C1A-92B3ED698FFD}">
      <dgm:prSet phldrT="[Text]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Clean text from special characters, stop words, etc.</a:t>
          </a:r>
        </a:p>
      </dgm:t>
    </dgm:pt>
    <dgm:pt modelId="{A7FA0138-16E6-DC47-8151-DF2F589168C9}" type="parTrans" cxnId="{4168D97C-3A75-FD4F-8738-A456223AC1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6D8B6E-1C86-F54D-9FB9-A609D6ABA4AF}" type="sibTrans" cxnId="{4168D97C-3A75-FD4F-8738-A456223AC187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BAF2D476-904B-964F-A5E5-204A976A6C26}">
      <dgm:prSet phldrT="[Text]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Embed text into vectors</a:t>
          </a:r>
        </a:p>
      </dgm:t>
    </dgm:pt>
    <dgm:pt modelId="{41FA3E77-9A53-CA45-88ED-C492D0194211}" type="parTrans" cxnId="{5542CC29-679C-F34A-AB16-640EE944521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8782B0-31E9-7140-8308-35E3EC2FA2DD}" type="sibTrans" cxnId="{5542CC29-679C-F34A-AB16-640EE944521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79558C-EF71-B24B-BC58-6709E2800E01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Encode subreddits, authors into numbers.</a:t>
          </a:r>
        </a:p>
      </dgm:t>
    </dgm:pt>
    <dgm:pt modelId="{2FDC5B1C-3C27-484C-8E8C-2E25503FF490}" type="parTrans" cxnId="{7AA4B4D5-7433-AF4F-A7A4-0F94D12BFA7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DCE266F-1B62-B748-BB38-8C1EC2E6DF48}" type="sibTrans" cxnId="{7AA4B4D5-7433-AF4F-A7A4-0F94D12BFA7A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24391E8B-1709-E244-812E-65586B58A0D4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Drop irrelevant features</a:t>
          </a:r>
        </a:p>
      </dgm:t>
    </dgm:pt>
    <dgm:pt modelId="{7ACA7B26-E955-514F-B9EB-E9278DDB1BB7}" type="parTrans" cxnId="{C74D9080-59E2-EE42-AFE1-FC0FA2EAC9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710AB2-2FD5-3848-88D4-A688FAF73B69}" type="sibTrans" cxnId="{C74D9080-59E2-EE42-AFE1-FC0FA2EAC98D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268C977C-B0CD-6A41-B594-F02690EC24F0}" type="pres">
      <dgm:prSet presAssocID="{5BD3541A-3562-994B-9104-2F72480E49BA}" presName="Name0" presStyleCnt="0">
        <dgm:presLayoutVars>
          <dgm:dir/>
          <dgm:resizeHandles val="exact"/>
        </dgm:presLayoutVars>
      </dgm:prSet>
      <dgm:spPr/>
    </dgm:pt>
    <dgm:pt modelId="{FBE9A966-9350-CE4D-B521-AF397E942AF7}" type="pres">
      <dgm:prSet presAssocID="{DCB654EC-0055-E64F-8A75-0B9BC8624CD2}" presName="node" presStyleLbl="node1" presStyleIdx="0" presStyleCnt="5">
        <dgm:presLayoutVars>
          <dgm:bulletEnabled val="1"/>
        </dgm:presLayoutVars>
      </dgm:prSet>
      <dgm:spPr/>
    </dgm:pt>
    <dgm:pt modelId="{D8773228-43E2-4442-86D6-CDF0FA0E3D52}" type="pres">
      <dgm:prSet presAssocID="{5C0EF852-D50F-C348-81DE-C677261101EC}" presName="sibTrans" presStyleLbl="sibTrans2D1" presStyleIdx="0" presStyleCnt="4"/>
      <dgm:spPr/>
    </dgm:pt>
    <dgm:pt modelId="{83EA852F-B39F-D64D-BD8D-8FD02FA83375}" type="pres">
      <dgm:prSet presAssocID="{5C0EF852-D50F-C348-81DE-C677261101EC}" presName="connectorText" presStyleLbl="sibTrans2D1" presStyleIdx="0" presStyleCnt="4"/>
      <dgm:spPr/>
    </dgm:pt>
    <dgm:pt modelId="{6041EA4C-4057-1A45-93A2-104F1915003F}" type="pres">
      <dgm:prSet presAssocID="{C048AE09-955A-BF4E-9C1A-92B3ED698FFD}" presName="node" presStyleLbl="node1" presStyleIdx="1" presStyleCnt="5" custLinFactNeighborX="-1492" custLinFactNeighborY="0">
        <dgm:presLayoutVars>
          <dgm:bulletEnabled val="1"/>
        </dgm:presLayoutVars>
      </dgm:prSet>
      <dgm:spPr/>
    </dgm:pt>
    <dgm:pt modelId="{4AA5A29B-E858-3D4F-881C-7A5254E08C02}" type="pres">
      <dgm:prSet presAssocID="{696D8B6E-1C86-F54D-9FB9-A609D6ABA4AF}" presName="sibTrans" presStyleLbl="sibTrans2D1" presStyleIdx="1" presStyleCnt="4"/>
      <dgm:spPr/>
    </dgm:pt>
    <dgm:pt modelId="{92D3D2D4-DB26-E149-B7BE-99CE09C64B84}" type="pres">
      <dgm:prSet presAssocID="{696D8B6E-1C86-F54D-9FB9-A609D6ABA4AF}" presName="connectorText" presStyleLbl="sibTrans2D1" presStyleIdx="1" presStyleCnt="4"/>
      <dgm:spPr/>
    </dgm:pt>
    <dgm:pt modelId="{6DE0A429-1CBE-7540-AB0A-44A75E826557}" type="pres">
      <dgm:prSet presAssocID="{BAF2D476-904B-964F-A5E5-204A976A6C26}" presName="node" presStyleLbl="node1" presStyleIdx="2" presStyleCnt="5">
        <dgm:presLayoutVars>
          <dgm:bulletEnabled val="1"/>
        </dgm:presLayoutVars>
      </dgm:prSet>
      <dgm:spPr/>
    </dgm:pt>
    <dgm:pt modelId="{3BB3ED9D-8F24-5D4E-B1A2-DF84A8DBA564}" type="pres">
      <dgm:prSet presAssocID="{8E8782B0-31E9-7140-8308-35E3EC2FA2DD}" presName="sibTrans" presStyleLbl="sibTrans2D1" presStyleIdx="2" presStyleCnt="4"/>
      <dgm:spPr/>
    </dgm:pt>
    <dgm:pt modelId="{F9E79C84-872E-D243-84EB-75EDD8C3F7CB}" type="pres">
      <dgm:prSet presAssocID="{8E8782B0-31E9-7140-8308-35E3EC2FA2DD}" presName="connectorText" presStyleLbl="sibTrans2D1" presStyleIdx="2" presStyleCnt="4"/>
      <dgm:spPr/>
    </dgm:pt>
    <dgm:pt modelId="{8593C3D8-C0BE-0146-954D-B752640D2035}" type="pres">
      <dgm:prSet presAssocID="{7B79558C-EF71-B24B-BC58-6709E2800E01}" presName="node" presStyleLbl="node1" presStyleIdx="3" presStyleCnt="5" custLinFactNeighborX="-1492" custLinFactNeighborY="0">
        <dgm:presLayoutVars>
          <dgm:bulletEnabled val="1"/>
        </dgm:presLayoutVars>
      </dgm:prSet>
      <dgm:spPr/>
    </dgm:pt>
    <dgm:pt modelId="{52F01D04-D33D-C440-AFB2-24A0CC274968}" type="pres">
      <dgm:prSet presAssocID="{2DCE266F-1B62-B748-BB38-8C1EC2E6DF48}" presName="sibTrans" presStyleLbl="sibTrans2D1" presStyleIdx="3" presStyleCnt="4"/>
      <dgm:spPr/>
    </dgm:pt>
    <dgm:pt modelId="{56FFF090-AC97-EE42-BEA4-1E2ADCA24DF4}" type="pres">
      <dgm:prSet presAssocID="{2DCE266F-1B62-B748-BB38-8C1EC2E6DF48}" presName="connectorText" presStyleLbl="sibTrans2D1" presStyleIdx="3" presStyleCnt="4"/>
      <dgm:spPr/>
    </dgm:pt>
    <dgm:pt modelId="{AAC0114A-1C6B-124C-A1EF-675AE48A8CB1}" type="pres">
      <dgm:prSet presAssocID="{24391E8B-1709-E244-812E-65586B58A0D4}" presName="node" presStyleLbl="node1" presStyleIdx="4" presStyleCnt="5" custLinFactNeighborX="-1492" custLinFactNeighborY="0">
        <dgm:presLayoutVars>
          <dgm:bulletEnabled val="1"/>
        </dgm:presLayoutVars>
      </dgm:prSet>
      <dgm:spPr/>
    </dgm:pt>
  </dgm:ptLst>
  <dgm:cxnLst>
    <dgm:cxn modelId="{CB23E115-5629-F441-A22D-95A0AF1892EE}" type="presOf" srcId="{8E8782B0-31E9-7140-8308-35E3EC2FA2DD}" destId="{F9E79C84-872E-D243-84EB-75EDD8C3F7CB}" srcOrd="1" destOrd="0" presId="urn:microsoft.com/office/officeart/2005/8/layout/process1"/>
    <dgm:cxn modelId="{5542CC29-679C-F34A-AB16-640EE9445219}" srcId="{5BD3541A-3562-994B-9104-2F72480E49BA}" destId="{BAF2D476-904B-964F-A5E5-204A976A6C26}" srcOrd="2" destOrd="0" parTransId="{41FA3E77-9A53-CA45-88ED-C492D0194211}" sibTransId="{8E8782B0-31E9-7140-8308-35E3EC2FA2DD}"/>
    <dgm:cxn modelId="{0529D937-ED04-3A49-9965-61359D591608}" type="presOf" srcId="{2DCE266F-1B62-B748-BB38-8C1EC2E6DF48}" destId="{52F01D04-D33D-C440-AFB2-24A0CC274968}" srcOrd="0" destOrd="0" presId="urn:microsoft.com/office/officeart/2005/8/layout/process1"/>
    <dgm:cxn modelId="{08C6CE38-C3D4-1F4E-976D-F094C9ED6FF0}" type="presOf" srcId="{2DCE266F-1B62-B748-BB38-8C1EC2E6DF48}" destId="{56FFF090-AC97-EE42-BEA4-1E2ADCA24DF4}" srcOrd="1" destOrd="0" presId="urn:microsoft.com/office/officeart/2005/8/layout/process1"/>
    <dgm:cxn modelId="{79B6E241-FBFB-B540-A2C6-D9F3D4E85D7E}" type="presOf" srcId="{BAF2D476-904B-964F-A5E5-204A976A6C26}" destId="{6DE0A429-1CBE-7540-AB0A-44A75E826557}" srcOrd="0" destOrd="0" presId="urn:microsoft.com/office/officeart/2005/8/layout/process1"/>
    <dgm:cxn modelId="{223B9D46-6BAB-394F-8C21-48BAF27E15DD}" type="presOf" srcId="{C048AE09-955A-BF4E-9C1A-92B3ED698FFD}" destId="{6041EA4C-4057-1A45-93A2-104F1915003F}" srcOrd="0" destOrd="0" presId="urn:microsoft.com/office/officeart/2005/8/layout/process1"/>
    <dgm:cxn modelId="{0B14D34F-DA03-344E-B085-16306FD2FE90}" type="presOf" srcId="{24391E8B-1709-E244-812E-65586B58A0D4}" destId="{AAC0114A-1C6B-124C-A1EF-675AE48A8CB1}" srcOrd="0" destOrd="0" presId="urn:microsoft.com/office/officeart/2005/8/layout/process1"/>
    <dgm:cxn modelId="{BB3D6759-0712-3E4E-92BE-E78EEBC0885F}" type="presOf" srcId="{DCB654EC-0055-E64F-8A75-0B9BC8624CD2}" destId="{FBE9A966-9350-CE4D-B521-AF397E942AF7}" srcOrd="0" destOrd="0" presId="urn:microsoft.com/office/officeart/2005/8/layout/process1"/>
    <dgm:cxn modelId="{A8CC866C-07CE-2040-BB34-A022848EB86B}" type="presOf" srcId="{696D8B6E-1C86-F54D-9FB9-A609D6ABA4AF}" destId="{4AA5A29B-E858-3D4F-881C-7A5254E08C02}" srcOrd="0" destOrd="0" presId="urn:microsoft.com/office/officeart/2005/8/layout/process1"/>
    <dgm:cxn modelId="{2722C17C-9CCB-EB4E-A140-D5D4F558B034}" srcId="{5BD3541A-3562-994B-9104-2F72480E49BA}" destId="{DCB654EC-0055-E64F-8A75-0B9BC8624CD2}" srcOrd="0" destOrd="0" parTransId="{503D72B5-294B-6142-B9DF-8CFEF57FFAD0}" sibTransId="{5C0EF852-D50F-C348-81DE-C677261101EC}"/>
    <dgm:cxn modelId="{4168D97C-3A75-FD4F-8738-A456223AC187}" srcId="{5BD3541A-3562-994B-9104-2F72480E49BA}" destId="{C048AE09-955A-BF4E-9C1A-92B3ED698FFD}" srcOrd="1" destOrd="0" parTransId="{A7FA0138-16E6-DC47-8151-DF2F589168C9}" sibTransId="{696D8B6E-1C86-F54D-9FB9-A609D6ABA4AF}"/>
    <dgm:cxn modelId="{5735987D-4EE0-F741-B8C6-4550A9AAD2C0}" type="presOf" srcId="{8E8782B0-31E9-7140-8308-35E3EC2FA2DD}" destId="{3BB3ED9D-8F24-5D4E-B1A2-DF84A8DBA564}" srcOrd="0" destOrd="0" presId="urn:microsoft.com/office/officeart/2005/8/layout/process1"/>
    <dgm:cxn modelId="{C74D9080-59E2-EE42-AFE1-FC0FA2EAC98D}" srcId="{5BD3541A-3562-994B-9104-2F72480E49BA}" destId="{24391E8B-1709-E244-812E-65586B58A0D4}" srcOrd="4" destOrd="0" parTransId="{7ACA7B26-E955-514F-B9EB-E9278DDB1BB7}" sibTransId="{36710AB2-2FD5-3848-88D4-A688FAF73B69}"/>
    <dgm:cxn modelId="{5996B88F-3E79-1F4E-8C8C-E5215EF8614C}" type="presOf" srcId="{5C0EF852-D50F-C348-81DE-C677261101EC}" destId="{D8773228-43E2-4442-86D6-CDF0FA0E3D52}" srcOrd="0" destOrd="0" presId="urn:microsoft.com/office/officeart/2005/8/layout/process1"/>
    <dgm:cxn modelId="{9476EBAF-C7AB-6341-BFF0-AFA269E80329}" type="presOf" srcId="{696D8B6E-1C86-F54D-9FB9-A609D6ABA4AF}" destId="{92D3D2D4-DB26-E149-B7BE-99CE09C64B84}" srcOrd="1" destOrd="0" presId="urn:microsoft.com/office/officeart/2005/8/layout/process1"/>
    <dgm:cxn modelId="{A6D7DEBE-FE68-7248-8795-6BAB93B49DEC}" type="presOf" srcId="{5BD3541A-3562-994B-9104-2F72480E49BA}" destId="{268C977C-B0CD-6A41-B594-F02690EC24F0}" srcOrd="0" destOrd="0" presId="urn:microsoft.com/office/officeart/2005/8/layout/process1"/>
    <dgm:cxn modelId="{C2584ACC-E121-CD44-98D4-28DEBF09AF52}" type="presOf" srcId="{7B79558C-EF71-B24B-BC58-6709E2800E01}" destId="{8593C3D8-C0BE-0146-954D-B752640D2035}" srcOrd="0" destOrd="0" presId="urn:microsoft.com/office/officeart/2005/8/layout/process1"/>
    <dgm:cxn modelId="{7AA4B4D5-7433-AF4F-A7A4-0F94D12BFA7A}" srcId="{5BD3541A-3562-994B-9104-2F72480E49BA}" destId="{7B79558C-EF71-B24B-BC58-6709E2800E01}" srcOrd="3" destOrd="0" parTransId="{2FDC5B1C-3C27-484C-8E8C-2E25503FF490}" sibTransId="{2DCE266F-1B62-B748-BB38-8C1EC2E6DF48}"/>
    <dgm:cxn modelId="{839063F4-0BE0-AE4D-B23F-17DDBFA9F39E}" type="presOf" srcId="{5C0EF852-D50F-C348-81DE-C677261101EC}" destId="{83EA852F-B39F-D64D-BD8D-8FD02FA83375}" srcOrd="1" destOrd="0" presId="urn:microsoft.com/office/officeart/2005/8/layout/process1"/>
    <dgm:cxn modelId="{19DD5845-3C32-9B4A-BAA1-58D2D123E352}" type="presParOf" srcId="{268C977C-B0CD-6A41-B594-F02690EC24F0}" destId="{FBE9A966-9350-CE4D-B521-AF397E942AF7}" srcOrd="0" destOrd="0" presId="urn:microsoft.com/office/officeart/2005/8/layout/process1"/>
    <dgm:cxn modelId="{E31879D3-C55E-9C4C-8BC5-73D8A8D2F7BE}" type="presParOf" srcId="{268C977C-B0CD-6A41-B594-F02690EC24F0}" destId="{D8773228-43E2-4442-86D6-CDF0FA0E3D52}" srcOrd="1" destOrd="0" presId="urn:microsoft.com/office/officeart/2005/8/layout/process1"/>
    <dgm:cxn modelId="{E66DF62E-8821-CE49-80C0-51D80BBEE664}" type="presParOf" srcId="{D8773228-43E2-4442-86D6-CDF0FA0E3D52}" destId="{83EA852F-B39F-D64D-BD8D-8FD02FA83375}" srcOrd="0" destOrd="0" presId="urn:microsoft.com/office/officeart/2005/8/layout/process1"/>
    <dgm:cxn modelId="{C6C1C291-3099-D543-900B-3C3F33A966DE}" type="presParOf" srcId="{268C977C-B0CD-6A41-B594-F02690EC24F0}" destId="{6041EA4C-4057-1A45-93A2-104F1915003F}" srcOrd="2" destOrd="0" presId="urn:microsoft.com/office/officeart/2005/8/layout/process1"/>
    <dgm:cxn modelId="{79D161B4-42BE-8243-A32A-3918E64C0B87}" type="presParOf" srcId="{268C977C-B0CD-6A41-B594-F02690EC24F0}" destId="{4AA5A29B-E858-3D4F-881C-7A5254E08C02}" srcOrd="3" destOrd="0" presId="urn:microsoft.com/office/officeart/2005/8/layout/process1"/>
    <dgm:cxn modelId="{F3003E6B-E557-8441-940F-5FDC8E6C0B9A}" type="presParOf" srcId="{4AA5A29B-E858-3D4F-881C-7A5254E08C02}" destId="{92D3D2D4-DB26-E149-B7BE-99CE09C64B84}" srcOrd="0" destOrd="0" presId="urn:microsoft.com/office/officeart/2005/8/layout/process1"/>
    <dgm:cxn modelId="{14A35B42-16D1-164A-8547-850BB61800E3}" type="presParOf" srcId="{268C977C-B0CD-6A41-B594-F02690EC24F0}" destId="{6DE0A429-1CBE-7540-AB0A-44A75E826557}" srcOrd="4" destOrd="0" presId="urn:microsoft.com/office/officeart/2005/8/layout/process1"/>
    <dgm:cxn modelId="{0D0F1528-8F34-4F44-9555-D5C9B5A9700C}" type="presParOf" srcId="{268C977C-B0CD-6A41-B594-F02690EC24F0}" destId="{3BB3ED9D-8F24-5D4E-B1A2-DF84A8DBA564}" srcOrd="5" destOrd="0" presId="urn:microsoft.com/office/officeart/2005/8/layout/process1"/>
    <dgm:cxn modelId="{CE816FB6-4042-604A-9FC5-1B2906644BE8}" type="presParOf" srcId="{3BB3ED9D-8F24-5D4E-B1A2-DF84A8DBA564}" destId="{F9E79C84-872E-D243-84EB-75EDD8C3F7CB}" srcOrd="0" destOrd="0" presId="urn:microsoft.com/office/officeart/2005/8/layout/process1"/>
    <dgm:cxn modelId="{FE66E310-7FFD-AF4C-824B-5B362BFFDAE0}" type="presParOf" srcId="{268C977C-B0CD-6A41-B594-F02690EC24F0}" destId="{8593C3D8-C0BE-0146-954D-B752640D2035}" srcOrd="6" destOrd="0" presId="urn:microsoft.com/office/officeart/2005/8/layout/process1"/>
    <dgm:cxn modelId="{6B8DA215-6EF5-2641-AD7E-FDE9D17BFDE5}" type="presParOf" srcId="{268C977C-B0CD-6A41-B594-F02690EC24F0}" destId="{52F01D04-D33D-C440-AFB2-24A0CC274968}" srcOrd="7" destOrd="0" presId="urn:microsoft.com/office/officeart/2005/8/layout/process1"/>
    <dgm:cxn modelId="{D54A1BE6-BBCF-C64F-8D92-7E9506044CFF}" type="presParOf" srcId="{52F01D04-D33D-C440-AFB2-24A0CC274968}" destId="{56FFF090-AC97-EE42-BEA4-1E2ADCA24DF4}" srcOrd="0" destOrd="0" presId="urn:microsoft.com/office/officeart/2005/8/layout/process1"/>
    <dgm:cxn modelId="{11729689-822D-DB43-A9F3-1D26D9E34244}" type="presParOf" srcId="{268C977C-B0CD-6A41-B594-F02690EC24F0}" destId="{AAC0114A-1C6B-124C-A1EF-675AE48A8CB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9A966-9350-CE4D-B521-AF397E942AF7}">
      <dsp:nvSpPr>
        <dsp:cNvPr id="0" name=""/>
        <dsp:cNvSpPr/>
      </dsp:nvSpPr>
      <dsp:spPr>
        <a:xfrm>
          <a:off x="3761" y="22330"/>
          <a:ext cx="1166132" cy="962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Select Relevant Features</a:t>
          </a:r>
        </a:p>
      </dsp:txBody>
      <dsp:txXfrm>
        <a:off x="31939" y="50508"/>
        <a:ext cx="1109776" cy="905703"/>
      </dsp:txXfrm>
    </dsp:sp>
    <dsp:sp modelId="{D8773228-43E2-4442-86D6-CDF0FA0E3D52}">
      <dsp:nvSpPr>
        <dsp:cNvPr id="0" name=""/>
        <dsp:cNvSpPr/>
      </dsp:nvSpPr>
      <dsp:spPr>
        <a:xfrm>
          <a:off x="1284767" y="358759"/>
          <a:ext cx="243531" cy="289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</a:endParaRPr>
        </a:p>
      </dsp:txBody>
      <dsp:txXfrm>
        <a:off x="1284767" y="416599"/>
        <a:ext cx="170472" cy="173520"/>
      </dsp:txXfrm>
    </dsp:sp>
    <dsp:sp modelId="{6041EA4C-4057-1A45-93A2-104F1915003F}">
      <dsp:nvSpPr>
        <dsp:cNvPr id="0" name=""/>
        <dsp:cNvSpPr/>
      </dsp:nvSpPr>
      <dsp:spPr>
        <a:xfrm>
          <a:off x="1629388" y="22330"/>
          <a:ext cx="1166132" cy="962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Clean text from special characters, stop words, etc.</a:t>
          </a:r>
        </a:p>
      </dsp:txBody>
      <dsp:txXfrm>
        <a:off x="1657566" y="50508"/>
        <a:ext cx="1109776" cy="905703"/>
      </dsp:txXfrm>
    </dsp:sp>
    <dsp:sp modelId="{4AA5A29B-E858-3D4F-881C-7A5254E08C02}">
      <dsp:nvSpPr>
        <dsp:cNvPr id="0" name=""/>
        <dsp:cNvSpPr/>
      </dsp:nvSpPr>
      <dsp:spPr>
        <a:xfrm>
          <a:off x="2913874" y="358759"/>
          <a:ext cx="250908" cy="289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</a:endParaRPr>
        </a:p>
      </dsp:txBody>
      <dsp:txXfrm>
        <a:off x="2913874" y="416599"/>
        <a:ext cx="175636" cy="173520"/>
      </dsp:txXfrm>
    </dsp:sp>
    <dsp:sp modelId="{6DE0A429-1CBE-7540-AB0A-44A75E826557}">
      <dsp:nvSpPr>
        <dsp:cNvPr id="0" name=""/>
        <dsp:cNvSpPr/>
      </dsp:nvSpPr>
      <dsp:spPr>
        <a:xfrm>
          <a:off x="3268933" y="22330"/>
          <a:ext cx="1166132" cy="962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Embed text into vectors</a:t>
          </a:r>
        </a:p>
      </dsp:txBody>
      <dsp:txXfrm>
        <a:off x="3297111" y="50508"/>
        <a:ext cx="1109776" cy="905703"/>
      </dsp:txXfrm>
    </dsp:sp>
    <dsp:sp modelId="{3BB3ED9D-8F24-5D4E-B1A2-DF84A8DBA564}">
      <dsp:nvSpPr>
        <dsp:cNvPr id="0" name=""/>
        <dsp:cNvSpPr/>
      </dsp:nvSpPr>
      <dsp:spPr>
        <a:xfrm>
          <a:off x="4549939" y="358759"/>
          <a:ext cx="243531" cy="289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</a:endParaRPr>
        </a:p>
      </dsp:txBody>
      <dsp:txXfrm>
        <a:off x="4549939" y="416599"/>
        <a:ext cx="170472" cy="173520"/>
      </dsp:txXfrm>
    </dsp:sp>
    <dsp:sp modelId="{8593C3D8-C0BE-0146-954D-B752640D2035}">
      <dsp:nvSpPr>
        <dsp:cNvPr id="0" name=""/>
        <dsp:cNvSpPr/>
      </dsp:nvSpPr>
      <dsp:spPr>
        <a:xfrm>
          <a:off x="4894560" y="22330"/>
          <a:ext cx="1166132" cy="962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Encode subreddits, authors into numbers.</a:t>
          </a:r>
        </a:p>
      </dsp:txBody>
      <dsp:txXfrm>
        <a:off x="4922738" y="50508"/>
        <a:ext cx="1109776" cy="905703"/>
      </dsp:txXfrm>
    </dsp:sp>
    <dsp:sp modelId="{52F01D04-D33D-C440-AFB2-24A0CC274968}">
      <dsp:nvSpPr>
        <dsp:cNvPr id="0" name=""/>
        <dsp:cNvSpPr/>
      </dsp:nvSpPr>
      <dsp:spPr>
        <a:xfrm>
          <a:off x="6177306" y="358759"/>
          <a:ext cx="247220" cy="289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</a:endParaRPr>
        </a:p>
      </dsp:txBody>
      <dsp:txXfrm>
        <a:off x="6177306" y="416599"/>
        <a:ext cx="173054" cy="173520"/>
      </dsp:txXfrm>
    </dsp:sp>
    <dsp:sp modelId="{AAC0114A-1C6B-124C-A1EF-675AE48A8CB1}">
      <dsp:nvSpPr>
        <dsp:cNvPr id="0" name=""/>
        <dsp:cNvSpPr/>
      </dsp:nvSpPr>
      <dsp:spPr>
        <a:xfrm>
          <a:off x="6527145" y="22330"/>
          <a:ext cx="1166132" cy="962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Drop irrelevant features</a:t>
          </a:r>
        </a:p>
      </dsp:txBody>
      <dsp:txXfrm>
        <a:off x="6555323" y="50508"/>
        <a:ext cx="1109776" cy="905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EB37BE88-7F97-9C1D-9ED1-D1687B9E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>
            <a:extLst>
              <a:ext uri="{FF2B5EF4-FFF2-40B4-BE49-F238E27FC236}">
                <a16:creationId xmlns:a16="http://schemas.microsoft.com/office/drawing/2014/main" id="{E1004B2C-EF6F-96E6-02FB-39D76D776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>
            <a:extLst>
              <a:ext uri="{FF2B5EF4-FFF2-40B4-BE49-F238E27FC236}">
                <a16:creationId xmlns:a16="http://schemas.microsoft.com/office/drawing/2014/main" id="{A7988752-9FB7-F435-6A4A-64F19D353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18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0645B8EB-CC79-021B-B2BA-98B6ABAA4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>
            <a:extLst>
              <a:ext uri="{FF2B5EF4-FFF2-40B4-BE49-F238E27FC236}">
                <a16:creationId xmlns:a16="http://schemas.microsoft.com/office/drawing/2014/main" id="{FB5B3D45-694A-5E83-3D87-513FBA4F3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>
            <a:extLst>
              <a:ext uri="{FF2B5EF4-FFF2-40B4-BE49-F238E27FC236}">
                <a16:creationId xmlns:a16="http://schemas.microsoft.com/office/drawing/2014/main" id="{1D3E1A44-9301-5955-7FCF-484E9D5BD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3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>
          <a:extLst>
            <a:ext uri="{FF2B5EF4-FFF2-40B4-BE49-F238E27FC236}">
              <a16:creationId xmlns:a16="http://schemas.microsoft.com/office/drawing/2014/main" id="{1D043E99-DF74-2FBE-95F9-C005DA34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16241d4a31_0_0:notes">
            <a:extLst>
              <a:ext uri="{FF2B5EF4-FFF2-40B4-BE49-F238E27FC236}">
                <a16:creationId xmlns:a16="http://schemas.microsoft.com/office/drawing/2014/main" id="{2B646807-9539-4440-CC74-760096613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16241d4a31_0_0:notes">
            <a:extLst>
              <a:ext uri="{FF2B5EF4-FFF2-40B4-BE49-F238E27FC236}">
                <a16:creationId xmlns:a16="http://schemas.microsoft.com/office/drawing/2014/main" id="{3A938FFE-22D1-142C-E6B5-A49DE0810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43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6C45A93A-1C71-AE72-1175-1AD0AC35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869d044d76_0_0:notes">
            <a:extLst>
              <a:ext uri="{FF2B5EF4-FFF2-40B4-BE49-F238E27FC236}">
                <a16:creationId xmlns:a16="http://schemas.microsoft.com/office/drawing/2014/main" id="{995B4ADF-82ED-9620-0248-A00809FE7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869d044d76_0_0:notes">
            <a:extLst>
              <a:ext uri="{FF2B5EF4-FFF2-40B4-BE49-F238E27FC236}">
                <a16:creationId xmlns:a16="http://schemas.microsoft.com/office/drawing/2014/main" id="{F8F853EC-62E8-7206-4EF1-3DD8C1750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828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A03BE65D-51BF-8920-A7BC-0683DDD0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>
            <a:extLst>
              <a:ext uri="{FF2B5EF4-FFF2-40B4-BE49-F238E27FC236}">
                <a16:creationId xmlns:a16="http://schemas.microsoft.com/office/drawing/2014/main" id="{8307E5ED-3E60-89B1-62FA-16217058A5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>
            <a:extLst>
              <a:ext uri="{FF2B5EF4-FFF2-40B4-BE49-F238E27FC236}">
                <a16:creationId xmlns:a16="http://schemas.microsoft.com/office/drawing/2014/main" id="{7E65ED98-89C2-123E-485F-A12E8607B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9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>
          <a:extLst>
            <a:ext uri="{FF2B5EF4-FFF2-40B4-BE49-F238E27FC236}">
              <a16:creationId xmlns:a16="http://schemas.microsoft.com/office/drawing/2014/main" id="{5D1C238C-7C46-4138-2E51-16B20D1C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54dda1946d_6_332:notes">
            <a:extLst>
              <a:ext uri="{FF2B5EF4-FFF2-40B4-BE49-F238E27FC236}">
                <a16:creationId xmlns:a16="http://schemas.microsoft.com/office/drawing/2014/main" id="{BEBD0B6C-4C94-2B7D-6FC9-D871599ABF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54dda1946d_6_332:notes">
            <a:extLst>
              <a:ext uri="{FF2B5EF4-FFF2-40B4-BE49-F238E27FC236}">
                <a16:creationId xmlns:a16="http://schemas.microsoft.com/office/drawing/2014/main" id="{3A0F9D2A-72C8-CB6D-AB49-FAC8A121C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143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>
          <a:extLst>
            <a:ext uri="{FF2B5EF4-FFF2-40B4-BE49-F238E27FC236}">
              <a16:creationId xmlns:a16="http://schemas.microsoft.com/office/drawing/2014/main" id="{D21B8F14-59FD-BB08-3B2B-1C91317D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54dda1946d_6_332:notes">
            <a:extLst>
              <a:ext uri="{FF2B5EF4-FFF2-40B4-BE49-F238E27FC236}">
                <a16:creationId xmlns:a16="http://schemas.microsoft.com/office/drawing/2014/main" id="{16512103-F58C-D108-5C1A-F79557768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54dda1946d_6_332:notes">
            <a:extLst>
              <a:ext uri="{FF2B5EF4-FFF2-40B4-BE49-F238E27FC236}">
                <a16:creationId xmlns:a16="http://schemas.microsoft.com/office/drawing/2014/main" id="{0950D16F-2BCD-6917-25C9-7613C06E98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544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4BFA715B-D311-0293-686C-62FC6B430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>
            <a:extLst>
              <a:ext uri="{FF2B5EF4-FFF2-40B4-BE49-F238E27FC236}">
                <a16:creationId xmlns:a16="http://schemas.microsoft.com/office/drawing/2014/main" id="{E871D955-18A4-4521-64FD-8FF8AFCC8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>
            <a:extLst>
              <a:ext uri="{FF2B5EF4-FFF2-40B4-BE49-F238E27FC236}">
                <a16:creationId xmlns:a16="http://schemas.microsoft.com/office/drawing/2014/main" id="{11052F44-623A-C8E9-0ACF-25A051342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1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>
          <a:extLst>
            <a:ext uri="{FF2B5EF4-FFF2-40B4-BE49-F238E27FC236}">
              <a16:creationId xmlns:a16="http://schemas.microsoft.com/office/drawing/2014/main" id="{135EF5D0-F2C6-C666-E98A-026BD70D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84d99d1a72_0_15:notes">
            <a:extLst>
              <a:ext uri="{FF2B5EF4-FFF2-40B4-BE49-F238E27FC236}">
                <a16:creationId xmlns:a16="http://schemas.microsoft.com/office/drawing/2014/main" id="{E5C94FBD-7CC0-0D5C-3427-E13C246E5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84d99d1a72_0_15:notes">
            <a:extLst>
              <a:ext uri="{FF2B5EF4-FFF2-40B4-BE49-F238E27FC236}">
                <a16:creationId xmlns:a16="http://schemas.microsoft.com/office/drawing/2014/main" id="{64467182-DE72-29B3-A753-433A8AC3B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3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>
          <a:extLst>
            <a:ext uri="{FF2B5EF4-FFF2-40B4-BE49-F238E27FC236}">
              <a16:creationId xmlns:a16="http://schemas.microsoft.com/office/drawing/2014/main" id="{C85EFAF8-B7A3-E872-3C5A-387EE7A58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6_308:notes">
            <a:extLst>
              <a:ext uri="{FF2B5EF4-FFF2-40B4-BE49-F238E27FC236}">
                <a16:creationId xmlns:a16="http://schemas.microsoft.com/office/drawing/2014/main" id="{60D54FF9-26A1-89BB-EEE9-CAB8C6173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6_308:notes">
            <a:extLst>
              <a:ext uri="{FF2B5EF4-FFF2-40B4-BE49-F238E27FC236}">
                <a16:creationId xmlns:a16="http://schemas.microsoft.com/office/drawing/2014/main" id="{687DBDB5-9AA1-4E6E-B88D-E64D8EF60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77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>
          <a:extLst>
            <a:ext uri="{FF2B5EF4-FFF2-40B4-BE49-F238E27FC236}">
              <a16:creationId xmlns:a16="http://schemas.microsoft.com/office/drawing/2014/main" id="{132DC632-4FC5-661B-05FE-91322EC79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84d99d1a72_0_15:notes">
            <a:extLst>
              <a:ext uri="{FF2B5EF4-FFF2-40B4-BE49-F238E27FC236}">
                <a16:creationId xmlns:a16="http://schemas.microsoft.com/office/drawing/2014/main" id="{D3175BE6-3B77-463E-06AF-3EE0929B2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84d99d1a72_0_15:notes">
            <a:extLst>
              <a:ext uri="{FF2B5EF4-FFF2-40B4-BE49-F238E27FC236}">
                <a16:creationId xmlns:a16="http://schemas.microsoft.com/office/drawing/2014/main" id="{AAAB57A1-08C3-203F-8EC0-08CA95DCD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 amt="90000"/>
            </a:blip>
            <a:srcRect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2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25" name="Google Shape;25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" name="Google Shape;27;p2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28" name="Google Shape;28;p2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77" name="Google Shape;77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1851050" y="1119825"/>
            <a:ext cx="5442000" cy="24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1851050" y="3547863"/>
            <a:ext cx="544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49" name="Google Shape;1049;p1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050" name="Google Shape;1050;p1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1" name="Google Shape;1051;p1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2" name="Google Shape;1052;p1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3" name="Google Shape;1053;p1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4" name="Google Shape;1054;p1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5" name="Google Shape;1055;p1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6" name="Google Shape;1056;p1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7" name="Google Shape;1057;p1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8" name="Google Shape;1058;p1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059" name="Google Shape;1059;p1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5"/>
          <p:cNvSpPr txBox="1">
            <a:spLocks noGrp="1"/>
          </p:cNvSpPr>
          <p:nvPr>
            <p:ph type="subTitle" idx="1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5"/>
          <p:cNvSpPr txBox="1">
            <a:spLocks noGrp="1"/>
          </p:cNvSpPr>
          <p:nvPr>
            <p:ph type="subTitle" idx="2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15"/>
          <p:cNvSpPr txBox="1">
            <a:spLocks noGrp="1"/>
          </p:cNvSpPr>
          <p:nvPr>
            <p:ph type="subTitle" idx="3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15"/>
          <p:cNvSpPr txBox="1">
            <a:spLocks noGrp="1"/>
          </p:cNvSpPr>
          <p:nvPr>
            <p:ph type="subTitle" idx="4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065" name="Google Shape;1065;p15"/>
          <p:cNvSpPr txBox="1">
            <a:spLocks noGrp="1"/>
          </p:cNvSpPr>
          <p:nvPr>
            <p:ph type="subTitle" idx="5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066" name="Google Shape;1066;p15"/>
          <p:cNvSpPr txBox="1">
            <a:spLocks noGrp="1"/>
          </p:cNvSpPr>
          <p:nvPr>
            <p:ph type="subTitle" idx="6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grpSp>
        <p:nvGrpSpPr>
          <p:cNvPr id="1067" name="Google Shape;1067;p15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068" name="Google Shape;1068;p15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15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1117" name="Google Shape;1117;p15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5"/>
            <p:cNvPicPr preferRelativeResize="0"/>
            <p:nvPr/>
          </p:nvPicPr>
          <p:blipFill rotWithShape="1">
            <a:blip r:embed="rId4">
              <a:alphaModFix amt="80000"/>
            </a:blip>
            <a:srcRect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1" name="Google Shape;112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124" name="Google Shape;1124;p1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25" name="Google Shape;1125;p1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1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1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1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1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1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1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3" name="Google Shape;1133;p1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34" name="Google Shape;1134;p1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5" name="Google Shape;11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6"/>
          <p:cNvSpPr txBox="1">
            <a:spLocks noGrp="1"/>
          </p:cNvSpPr>
          <p:nvPr>
            <p:ph type="subTitle" idx="1"/>
          </p:nvPr>
        </p:nvSpPr>
        <p:spPr>
          <a:xfrm>
            <a:off x="1253225" y="18251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16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6"/>
          <p:cNvSpPr txBox="1">
            <a:spLocks noGrp="1"/>
          </p:cNvSpPr>
          <p:nvPr>
            <p:ph type="subTitle" idx="3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16"/>
          <p:cNvSpPr txBox="1">
            <a:spLocks noGrp="1"/>
          </p:cNvSpPr>
          <p:nvPr>
            <p:ph type="subTitle" idx="4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6"/>
          <p:cNvSpPr txBox="1">
            <a:spLocks noGrp="1"/>
          </p:cNvSpPr>
          <p:nvPr>
            <p:ph type="subTitle" idx="5"/>
          </p:nvPr>
        </p:nvSpPr>
        <p:spPr>
          <a:xfrm>
            <a:off x="1253225" y="117272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141" name="Google Shape;1141;p16"/>
          <p:cNvSpPr txBox="1">
            <a:spLocks noGrp="1"/>
          </p:cNvSpPr>
          <p:nvPr>
            <p:ph type="subTitle" idx="6"/>
          </p:nvPr>
        </p:nvSpPr>
        <p:spPr>
          <a:xfrm>
            <a:off x="1253225" y="291294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142" name="Google Shape;1142;p16"/>
          <p:cNvSpPr txBox="1">
            <a:spLocks noGrp="1"/>
          </p:cNvSpPr>
          <p:nvPr>
            <p:ph type="subTitle" idx="7"/>
          </p:nvPr>
        </p:nvSpPr>
        <p:spPr>
          <a:xfrm>
            <a:off x="5079750" y="1172720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143" name="Google Shape;1143;p16"/>
          <p:cNvSpPr txBox="1">
            <a:spLocks noGrp="1"/>
          </p:cNvSpPr>
          <p:nvPr>
            <p:ph type="subTitle" idx="8"/>
          </p:nvPr>
        </p:nvSpPr>
        <p:spPr>
          <a:xfrm>
            <a:off x="5079750" y="2912945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grpSp>
        <p:nvGrpSpPr>
          <p:cNvPr id="1144" name="Google Shape;1144;p1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145" name="Google Shape;1145;p1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146" name="Google Shape;1146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1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195" name="Google Shape;1195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3" name="Google Shape;1243;p1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244" name="Google Shape;1244;p16"/>
            <p:cNvPicPr preferRelativeResize="0"/>
            <p:nvPr/>
          </p:nvPicPr>
          <p:blipFill rotWithShape="1">
            <a:blip r:embed="rId3">
              <a:alphaModFix amt="90000"/>
            </a:blip>
            <a:srcRect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7" name="Google Shape;124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1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250" name="Google Shape;1250;p1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251" name="Google Shape;1251;p1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2" name="Google Shape;1252;p1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3" name="Google Shape;1253;p1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4" name="Google Shape;1254;p1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5" name="Google Shape;1255;p1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6" name="Google Shape;1256;p1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7" name="Google Shape;1257;p1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8" name="Google Shape;1258;p1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9" name="Google Shape;1259;p1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260" name="Google Shape;1260;p1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17"/>
          <p:cNvSpPr txBox="1">
            <a:spLocks noGrp="1"/>
          </p:cNvSpPr>
          <p:nvPr>
            <p:ph type="subTitle" idx="1"/>
          </p:nvPr>
        </p:nvSpPr>
        <p:spPr>
          <a:xfrm>
            <a:off x="727700" y="1825089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17"/>
          <p:cNvSpPr txBox="1">
            <a:spLocks noGrp="1"/>
          </p:cNvSpPr>
          <p:nvPr>
            <p:ph type="subTitle" idx="2"/>
          </p:nvPr>
        </p:nvSpPr>
        <p:spPr>
          <a:xfrm>
            <a:off x="3579000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17"/>
          <p:cNvSpPr txBox="1">
            <a:spLocks noGrp="1"/>
          </p:cNvSpPr>
          <p:nvPr>
            <p:ph type="subTitle" idx="3"/>
          </p:nvPr>
        </p:nvSpPr>
        <p:spPr>
          <a:xfrm>
            <a:off x="7277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17"/>
          <p:cNvSpPr txBox="1">
            <a:spLocks noGrp="1"/>
          </p:cNvSpPr>
          <p:nvPr>
            <p:ph type="subTitle" idx="4"/>
          </p:nvPr>
        </p:nvSpPr>
        <p:spPr>
          <a:xfrm>
            <a:off x="35790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7"/>
          <p:cNvSpPr txBox="1">
            <a:spLocks noGrp="1"/>
          </p:cNvSpPr>
          <p:nvPr>
            <p:ph type="subTitle" idx="5"/>
          </p:nvPr>
        </p:nvSpPr>
        <p:spPr>
          <a:xfrm>
            <a:off x="6430296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17"/>
          <p:cNvSpPr txBox="1">
            <a:spLocks noGrp="1"/>
          </p:cNvSpPr>
          <p:nvPr>
            <p:ph type="subTitle" idx="6"/>
          </p:nvPr>
        </p:nvSpPr>
        <p:spPr>
          <a:xfrm>
            <a:off x="6430296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17"/>
          <p:cNvSpPr txBox="1">
            <a:spLocks noGrp="1"/>
          </p:cNvSpPr>
          <p:nvPr>
            <p:ph type="subTitle" idx="7"/>
          </p:nvPr>
        </p:nvSpPr>
        <p:spPr>
          <a:xfrm>
            <a:off x="7277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269" name="Google Shape;1269;p17"/>
          <p:cNvSpPr txBox="1">
            <a:spLocks noGrp="1"/>
          </p:cNvSpPr>
          <p:nvPr>
            <p:ph type="subTitle" idx="8"/>
          </p:nvPr>
        </p:nvSpPr>
        <p:spPr>
          <a:xfrm>
            <a:off x="35790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270" name="Google Shape;1270;p17"/>
          <p:cNvSpPr txBox="1">
            <a:spLocks noGrp="1"/>
          </p:cNvSpPr>
          <p:nvPr>
            <p:ph type="subTitle" idx="9"/>
          </p:nvPr>
        </p:nvSpPr>
        <p:spPr>
          <a:xfrm>
            <a:off x="6430296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271" name="Google Shape;1271;p17"/>
          <p:cNvSpPr txBox="1">
            <a:spLocks noGrp="1"/>
          </p:cNvSpPr>
          <p:nvPr>
            <p:ph type="subTitle" idx="13"/>
          </p:nvPr>
        </p:nvSpPr>
        <p:spPr>
          <a:xfrm>
            <a:off x="7277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272" name="Google Shape;1272;p17"/>
          <p:cNvSpPr txBox="1">
            <a:spLocks noGrp="1"/>
          </p:cNvSpPr>
          <p:nvPr>
            <p:ph type="subTitle" idx="14"/>
          </p:nvPr>
        </p:nvSpPr>
        <p:spPr>
          <a:xfrm>
            <a:off x="35790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1273" name="Google Shape;1273;p17"/>
          <p:cNvSpPr txBox="1">
            <a:spLocks noGrp="1"/>
          </p:cNvSpPr>
          <p:nvPr>
            <p:ph type="subTitle" idx="15"/>
          </p:nvPr>
        </p:nvSpPr>
        <p:spPr>
          <a:xfrm>
            <a:off x="6430296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grpSp>
        <p:nvGrpSpPr>
          <p:cNvPr id="1274" name="Google Shape;1274;p17"/>
          <p:cNvGrpSpPr/>
          <p:nvPr/>
        </p:nvGrpSpPr>
        <p:grpSpPr>
          <a:xfrm>
            <a:off x="-2308500" y="-2363350"/>
            <a:ext cx="13936851" cy="9909526"/>
            <a:chOff x="-2308500" y="-2363350"/>
            <a:chExt cx="13936851" cy="9909526"/>
          </a:xfrm>
        </p:grpSpPr>
        <p:pic>
          <p:nvPicPr>
            <p:cNvPr id="1275" name="Google Shape;127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7598426" y="2074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17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17"/>
            <p:cNvPicPr preferRelativeResize="0"/>
            <p:nvPr/>
          </p:nvPicPr>
          <p:blipFill rotWithShape="1">
            <a:blip r:embed="rId5">
              <a:alphaModFix amt="90000"/>
            </a:blip>
            <a:srcRect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17"/>
          <p:cNvGrpSpPr/>
          <p:nvPr/>
        </p:nvGrpSpPr>
        <p:grpSpPr>
          <a:xfrm>
            <a:off x="3363965" y="-796944"/>
            <a:ext cx="4960490" cy="6782512"/>
            <a:chOff x="2678165" y="-796944"/>
            <a:chExt cx="4960490" cy="6782512"/>
          </a:xfrm>
        </p:grpSpPr>
        <p:grpSp>
          <p:nvGrpSpPr>
            <p:cNvPr id="1279" name="Google Shape;1279;p17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280" name="Google Shape;1280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17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329" name="Google Shape;1329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77" name="Google Shape;137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-2969760" y="1637064"/>
            <a:ext cx="6257545" cy="10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1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455" name="Google Shape;1455;p1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456" name="Google Shape;1456;p1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7" name="Google Shape;1457;p1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1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1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0" name="Google Shape;1460;p1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1" name="Google Shape;1461;p1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2" name="Google Shape;1462;p1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3" name="Google Shape;1463;p1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4" name="Google Shape;1464;p1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465" name="Google Shape;1465;p1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6" name="Google Shape;146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19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1468" name="Google Shape;1468;p19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19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518" name="Google Shape;1518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66" name="Google Shape;15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7" name="Google Shape;1567;p19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1568" name="Google Shape;156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19"/>
            <p:cNvPicPr preferRelativeResize="0"/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19"/>
            <p:cNvPicPr preferRelativeResize="0"/>
            <p:nvPr/>
          </p:nvPicPr>
          <p:blipFill rotWithShape="1">
            <a:blip r:embed="rId6">
              <a:alphaModFix amt="90000"/>
            </a:blip>
            <a:srcRect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2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42" name="Google Shape;1642;p2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43" name="Google Shape;1643;p2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4" name="Google Shape;1644;p2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5" name="Google Shape;1645;p2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6" name="Google Shape;1646;p2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7" name="Google Shape;1647;p2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8" name="Google Shape;1648;p2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9" name="Google Shape;1649;p2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0" name="Google Shape;1650;p2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1" name="Google Shape;1651;p2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652" name="Google Shape;1652;p2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3" name="Google Shape;1653;p21"/>
          <p:cNvGrpSpPr/>
          <p:nvPr/>
        </p:nvGrpSpPr>
        <p:grpSpPr>
          <a:xfrm>
            <a:off x="-1618200" y="-2151900"/>
            <a:ext cx="12460101" cy="9867151"/>
            <a:chOff x="-1618200" y="-2151900"/>
            <a:chExt cx="12460101" cy="9867151"/>
          </a:xfrm>
        </p:grpSpPr>
        <p:pic>
          <p:nvPicPr>
            <p:cNvPr id="1654" name="Google Shape;1654;p21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21"/>
            <p:cNvPicPr preferRelativeResize="0"/>
            <p:nvPr/>
          </p:nvPicPr>
          <p:blipFill rotWithShape="1">
            <a:blip r:embed="rId4">
              <a:alphaModFix amt="90000"/>
            </a:blip>
            <a:srcRect l="-4070" r="4069"/>
            <a:stretch/>
          </p:blipFill>
          <p:spPr>
            <a:xfrm>
              <a:off x="-1618200" y="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6" name="Google Shape;1656;p21"/>
            <p:cNvGrpSpPr/>
            <p:nvPr/>
          </p:nvGrpSpPr>
          <p:grpSpPr>
            <a:xfrm>
              <a:off x="-883800" y="-1711337"/>
              <a:ext cx="10621027" cy="7927541"/>
              <a:chOff x="-883800" y="-1711337"/>
              <a:chExt cx="10621027" cy="7927541"/>
            </a:xfrm>
          </p:grpSpPr>
          <p:pic>
            <p:nvPicPr>
              <p:cNvPr id="1657" name="Google Shape;165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8" name="Google Shape;1658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883800" y="-17113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9" name="Google Shape;1659;p21"/>
          <p:cNvSpPr txBox="1">
            <a:spLocks noGrp="1"/>
          </p:cNvSpPr>
          <p:nvPr>
            <p:ph type="title"/>
          </p:nvPr>
        </p:nvSpPr>
        <p:spPr>
          <a:xfrm>
            <a:off x="2790930" y="823925"/>
            <a:ext cx="3562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21"/>
          <p:cNvSpPr txBox="1">
            <a:spLocks noGrp="1"/>
          </p:cNvSpPr>
          <p:nvPr>
            <p:ph type="subTitle" idx="1"/>
          </p:nvPr>
        </p:nvSpPr>
        <p:spPr>
          <a:xfrm>
            <a:off x="2790900" y="1806425"/>
            <a:ext cx="35622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1"/>
          <p:cNvSpPr txBox="1"/>
          <p:nvPr/>
        </p:nvSpPr>
        <p:spPr>
          <a:xfrm>
            <a:off x="2790950" y="3325225"/>
            <a:ext cx="35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000" b="1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662" name="Google Shape;1662;p21"/>
          <p:cNvGrpSpPr/>
          <p:nvPr/>
        </p:nvGrpSpPr>
        <p:grpSpPr>
          <a:xfrm>
            <a:off x="4139115" y="4605531"/>
            <a:ext cx="945465" cy="1336437"/>
            <a:chOff x="3175300" y="1676625"/>
            <a:chExt cx="451425" cy="638100"/>
          </a:xfrm>
        </p:grpSpPr>
        <p:sp>
          <p:nvSpPr>
            <p:cNvPr id="1663" name="Google Shape;1663;p21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21"/>
          <p:cNvGrpSpPr/>
          <p:nvPr/>
        </p:nvGrpSpPr>
        <p:grpSpPr>
          <a:xfrm>
            <a:off x="-378157" y="-1103765"/>
            <a:ext cx="10640587" cy="7684489"/>
            <a:chOff x="-378157" y="-1103765"/>
            <a:chExt cx="10640587" cy="7684489"/>
          </a:xfrm>
        </p:grpSpPr>
        <p:pic>
          <p:nvPicPr>
            <p:cNvPr id="1712" name="Google Shape;1712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4935315">
              <a:off x="-2610568" y="2806329"/>
              <a:ext cx="6389248" cy="107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3906156">
              <a:off x="5236158" y="1483266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716" name="Google Shape;1716;p2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717" name="Google Shape;1717;p2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8" name="Google Shape;1718;p2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9" name="Google Shape;1719;p2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0" name="Google Shape;1720;p2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1" name="Google Shape;1721;p2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2" name="Google Shape;1722;p2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3" name="Google Shape;1723;p2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2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5" name="Google Shape;1725;p2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726" name="Google Shape;1726;p2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7" name="Google Shape;1727;p22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728" name="Google Shape;1728;p22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729" name="Google Shape;1729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22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778" name="Google Shape;1778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6" name="Google Shape;1826;p22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827" name="Google Shape;1827;p22"/>
            <p:cNvPicPr preferRelativeResize="0"/>
            <p:nvPr/>
          </p:nvPicPr>
          <p:blipFill rotWithShape="1">
            <a:blip r:embed="rId3">
              <a:alphaModFix amt="90000"/>
            </a:blip>
            <a:srcRect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0" name="Google Shape;18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" name="Google Shape;1832;p2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833" name="Google Shape;1833;p2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834" name="Google Shape;1834;p2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5" name="Google Shape;1835;p2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2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7" name="Google Shape;1837;p2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8" name="Google Shape;1838;p2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9" name="Google Shape;1839;p2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0" name="Google Shape;1840;p2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1" name="Google Shape;1841;p2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2" name="Google Shape;1842;p2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43" name="Google Shape;1843;p2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4" name="Google Shape;18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23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846" name="Google Shape;184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2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3"/>
            <p:cNvPicPr preferRelativeResize="0"/>
            <p:nvPr/>
          </p:nvPicPr>
          <p:blipFill rotWithShape="1">
            <a:blip r:embed="rId7">
              <a:alphaModFix amt="80000"/>
            </a:blip>
            <a:srcRect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0" name="Google Shape;1850;p23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851" name="Google Shape;1851;p23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3" name="Google Shape;83;p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93" name="Google Shape;93;p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>
            <a:off x="146540" y="197506"/>
            <a:ext cx="945465" cy="1336437"/>
            <a:chOff x="3175300" y="1676625"/>
            <a:chExt cx="451425" cy="638100"/>
          </a:xfrm>
        </p:grpSpPr>
        <p:sp>
          <p:nvSpPr>
            <p:cNvPr id="95" name="Google Shape;95;p3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886">
            <a:off x="4325762" y="154164"/>
            <a:ext cx="6257548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3265725" y="2571750"/>
            <a:ext cx="516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2" hasCustomPrompt="1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" name="Google Shape;146;p3"/>
          <p:cNvGrpSpPr/>
          <p:nvPr/>
        </p:nvGrpSpPr>
        <p:grpSpPr>
          <a:xfrm>
            <a:off x="-2513671" y="-2555999"/>
            <a:ext cx="14515871" cy="10009824"/>
            <a:chOff x="-2513671" y="-2555999"/>
            <a:chExt cx="14515871" cy="10009824"/>
          </a:xfrm>
        </p:grpSpPr>
        <p:grpSp>
          <p:nvGrpSpPr>
            <p:cNvPr id="147" name="Google Shape;147;p3"/>
            <p:cNvGrpSpPr/>
            <p:nvPr/>
          </p:nvGrpSpPr>
          <p:grpSpPr>
            <a:xfrm>
              <a:off x="146550" y="-2555999"/>
              <a:ext cx="11855651" cy="10009824"/>
              <a:chOff x="146550" y="-2555999"/>
              <a:chExt cx="11855651" cy="10009824"/>
            </a:xfrm>
          </p:grpSpPr>
          <p:pic>
            <p:nvPicPr>
              <p:cNvPr id="148" name="Google Shape;148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89925" y="-1245025"/>
                <a:ext cx="2849075" cy="284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3"/>
              <p:cNvPicPr preferRelativeResize="0"/>
              <p:nvPr/>
            </p:nvPicPr>
            <p:blipFill>
              <a:blip r:embed="rId5">
                <a:alphaModFix amt="80000"/>
              </a:blip>
              <a:stretch>
                <a:fillRect/>
              </a:stretch>
            </p:blipFill>
            <p:spPr>
              <a:xfrm>
                <a:off x="146550" y="-2555999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6">
                <a:alphaModFix amt="80000"/>
              </a:blip>
              <a:srcRect/>
              <a:stretch/>
            </p:blipFill>
            <p:spPr>
              <a:xfrm>
                <a:off x="6302550" y="1754175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" name="Google Shape;151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856706">
              <a:off x="-1835314" y="1295069"/>
              <a:ext cx="4569434" cy="4440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24" name="Google Shape;224;p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25" name="Google Shape;225;p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34" name="Google Shape;234;p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1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subTitle" idx="2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3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pic>
        <p:nvPicPr>
          <p:cNvPr id="240" name="Google Shape;2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5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242" name="Google Shape;242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5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5"/>
            <p:cNvPicPr preferRelativeResize="0"/>
            <p:nvPr/>
          </p:nvPicPr>
          <p:blipFill rotWithShape="1">
            <a:blip r:embed="rId7">
              <a:alphaModFix amt="80000"/>
            </a:blip>
            <a:srcRect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5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247" name="Google Shape;247;p5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97" name="Google Shape;297;p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98" name="Google Shape;298;p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307" name="Google Shape;307;p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309" name="Google Shape;309;p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310" name="Google Shape;310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359" name="Google Shape;359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408" name="Google Shape;408;p6"/>
            <p:cNvPicPr preferRelativeResize="0"/>
            <p:nvPr/>
          </p:nvPicPr>
          <p:blipFill rotWithShape="1">
            <a:blip r:embed="rId3">
              <a:alphaModFix amt="90000"/>
            </a:blip>
            <a:srcRect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84" name="Google Shape;484;p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85" name="Google Shape;485;p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494" name="Google Shape;494;p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" name="Google Shape;495;p8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496" name="Google Shape;496;p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8"/>
            <p:cNvPicPr preferRelativeResize="0"/>
            <p:nvPr/>
          </p:nvPicPr>
          <p:blipFill rotWithShape="1">
            <a:blip r:embed="rId4">
              <a:alphaModFix amt="90000"/>
            </a:blip>
            <a:srcRect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8" name="Google Shape;498;p8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499" name="Google Shape;499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01" name="Google Shape;501;p8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502" name="Google Shape;502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05" name="Google Shape;505;p8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506" name="Google Shape;506;p8"/>
            <p:cNvSpPr/>
            <p:nvPr/>
          </p:nvSpPr>
          <p:spPr>
            <a:xfrm>
              <a:off x="36135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5259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34382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3506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26295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175300" y="23015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36135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35259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4382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3506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26295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175300" y="22123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6135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5259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4382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3506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26295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175300" y="21231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6135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5259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4382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33506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26295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3175300" y="20337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36135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5259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4382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3506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326295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3175300" y="1944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36135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35259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4382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3506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26295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175300" y="18552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6135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5259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4382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33506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326295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3175300" y="17658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6135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35259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4382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3506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26295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3175300" y="167662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56" name="Google Shape;556;p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57" name="Google Shape;557;p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566" name="Google Shape;566;p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69" name="Google Shape;569;p9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570" name="Google Shape;570;p9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571" name="Google Shape;571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9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620" name="Google Shape;620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8" name="Google Shape;668;p9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669" name="Google Shape;669;p9"/>
            <p:cNvPicPr preferRelativeResize="0"/>
            <p:nvPr/>
          </p:nvPicPr>
          <p:blipFill rotWithShape="1">
            <a:blip r:embed="rId3">
              <a:alphaModFix amt="90000"/>
            </a:blip>
            <a:srcRect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1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00" name="Google Shape;800;p1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01" name="Google Shape;801;p1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1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810" name="Google Shape;810;p1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13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812" name="Google Shape;81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13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3"/>
            <p:cNvPicPr preferRelativeResize="0"/>
            <p:nvPr/>
          </p:nvPicPr>
          <p:blipFill rotWithShape="1">
            <a:blip r:embed="rId5">
              <a:alphaModFix amt="90000"/>
            </a:blip>
            <a:srcRect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7" name="Google Shape;817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8" name="Google Shape;81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9" name="Google Shape;81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0" name="Google Shape;820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1" name="Google Shape;821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2" name="Google Shape;822;p13"/>
          <p:cNvSpPr txBox="1">
            <a:spLocks noGrp="1"/>
          </p:cNvSpPr>
          <p:nvPr>
            <p:ph type="subTitle" idx="1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3" name="Google Shape;823;p13"/>
          <p:cNvSpPr txBox="1">
            <a:spLocks noGrp="1"/>
          </p:cNvSpPr>
          <p:nvPr>
            <p:ph type="subTitle" idx="8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4" name="Google Shape;824;p13"/>
          <p:cNvSpPr txBox="1">
            <a:spLocks noGrp="1"/>
          </p:cNvSpPr>
          <p:nvPr>
            <p:ph type="subTitle" idx="9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5" name="Google Shape;825;p13"/>
          <p:cNvSpPr txBox="1">
            <a:spLocks noGrp="1"/>
          </p:cNvSpPr>
          <p:nvPr>
            <p:ph type="subTitle" idx="13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6" name="Google Shape;826;p13"/>
          <p:cNvSpPr txBox="1">
            <a:spLocks noGrp="1"/>
          </p:cNvSpPr>
          <p:nvPr>
            <p:ph type="subTitle" idx="14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7" name="Google Shape;827;p13"/>
          <p:cNvSpPr txBox="1">
            <a:spLocks noGrp="1"/>
          </p:cNvSpPr>
          <p:nvPr>
            <p:ph type="subTitle" idx="15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28" name="Google Shape;828;p13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829" name="Google Shape;829;p13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830" name="Google Shape;830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878;p13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879" name="Google Shape;879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8" extrusionOk="0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7" name="Google Shape;92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5" r:id="rId13"/>
    <p:sldLayoutId id="2147483667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7"/>
          <p:cNvSpPr txBox="1">
            <a:spLocks noGrp="1"/>
          </p:cNvSpPr>
          <p:nvPr>
            <p:ph type="ctrTitle"/>
          </p:nvPr>
        </p:nvSpPr>
        <p:spPr>
          <a:xfrm>
            <a:off x="1617785" y="706357"/>
            <a:ext cx="5855677" cy="24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Classifying Reddit Posts: A Graph Neural Network Approach</a:t>
            </a:r>
            <a:endParaRPr sz="3600" dirty="0"/>
          </a:p>
        </p:txBody>
      </p:sp>
      <p:sp>
        <p:nvSpPr>
          <p:cNvPr id="1910" name="Google Shape;1910;p27"/>
          <p:cNvSpPr txBox="1">
            <a:spLocks noGrp="1"/>
          </p:cNvSpPr>
          <p:nvPr>
            <p:ph type="subTitle" idx="1"/>
          </p:nvPr>
        </p:nvSpPr>
        <p:spPr>
          <a:xfrm>
            <a:off x="1390677" y="3508108"/>
            <a:ext cx="6362646" cy="395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"/>
              </a:rPr>
              <a:t>Amir 224030   </a:t>
            </a:r>
            <a:r>
              <a:rPr lang="en-EG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•</a:t>
            </a:r>
            <a:r>
              <a:rPr lang="en" dirty="0">
                <a:latin typeface=""/>
              </a:rPr>
              <a:t>   Merihan </a:t>
            </a:r>
            <a:r>
              <a:rPr lang="en-EG" dirty="0">
                <a:latin typeface=""/>
              </a:rPr>
              <a:t>226392   </a:t>
            </a:r>
            <a:r>
              <a:rPr lang="en-EG" sz="1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•</a:t>
            </a:r>
            <a:r>
              <a:rPr lang="en-EG" dirty="0">
                <a:latin typeface=""/>
              </a:rPr>
              <a:t>   Omar 228248    </a:t>
            </a:r>
            <a:r>
              <a:rPr lang="en-EG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</a:rPr>
              <a:t>•  </a:t>
            </a:r>
            <a:r>
              <a:rPr lang="en-EG" dirty="0">
                <a:latin typeface=""/>
              </a:rPr>
              <a:t> Sameh 218767</a:t>
            </a:r>
          </a:p>
          <a:p>
            <a:pPr marL="0" indent="0"/>
            <a:endParaRPr lang="en-EG" dirty="0">
              <a:latin typeface="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3446671-8964-80B4-B007-9A050410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18" y="262472"/>
            <a:ext cx="5088963" cy="4618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00B202CC-7A0F-55EA-E82A-B6BB8BC8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>
            <a:extLst>
              <a:ext uri="{FF2B5EF4-FFF2-40B4-BE49-F238E27FC236}">
                <a16:creationId xmlns:a16="http://schemas.microsoft.com/office/drawing/2014/main" id="{F279BD79-A63A-3528-4516-C8A91ED81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724" y="2571750"/>
            <a:ext cx="572880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950" name="Google Shape;1950;p31">
            <a:extLst>
              <a:ext uri="{FF2B5EF4-FFF2-40B4-BE49-F238E27FC236}">
                <a16:creationId xmlns:a16="http://schemas.microsoft.com/office/drawing/2014/main" id="{169E5DBB-FB35-B5BD-B328-FE77D52D289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951" name="Google Shape;1951;p31">
            <a:extLst>
              <a:ext uri="{FF2B5EF4-FFF2-40B4-BE49-F238E27FC236}">
                <a16:creationId xmlns:a16="http://schemas.microsoft.com/office/drawing/2014/main" id="{285BF19B-5904-D37B-74DE-5BF1B6EF1E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59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5"/>
          <p:cNvSpPr txBox="1">
            <a:spLocks noGrp="1"/>
          </p:cNvSpPr>
          <p:nvPr>
            <p:ph type="title"/>
          </p:nvPr>
        </p:nvSpPr>
        <p:spPr>
          <a:xfrm>
            <a:off x="720000" y="340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and Architecture</a:t>
            </a:r>
            <a:endParaRPr dirty="0"/>
          </a:p>
        </p:txBody>
      </p:sp>
      <p:sp>
        <p:nvSpPr>
          <p:cNvPr id="1990" name="Google Shape;1990;p35"/>
          <p:cNvSpPr txBox="1">
            <a:spLocks noGrp="1"/>
          </p:cNvSpPr>
          <p:nvPr>
            <p:ph type="subTitle" idx="1"/>
          </p:nvPr>
        </p:nvSpPr>
        <p:spPr>
          <a:xfrm>
            <a:off x="727700" y="1825089"/>
            <a:ext cx="3844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trained and evaluated four models which are </a:t>
            </a:r>
            <a:r>
              <a:rPr lang="en" dirty="0" err="1"/>
              <a:t>GraphSAGE</a:t>
            </a:r>
            <a:r>
              <a:rPr lang="en" dirty="0"/>
              <a:t>, </a:t>
            </a:r>
            <a:r>
              <a:rPr lang="en" dirty="0" err="1"/>
              <a:t>GatedGNN</a:t>
            </a:r>
            <a:r>
              <a:rPr lang="en" dirty="0"/>
              <a:t>, GIN, and GCN.</a:t>
            </a:r>
            <a:endParaRPr dirty="0"/>
          </a:p>
        </p:txBody>
      </p:sp>
      <p:sp>
        <p:nvSpPr>
          <p:cNvPr id="1991" name="Google Shape;1991;p35"/>
          <p:cNvSpPr txBox="1">
            <a:spLocks noGrp="1"/>
          </p:cNvSpPr>
          <p:nvPr>
            <p:ph type="subTitle" idx="2"/>
          </p:nvPr>
        </p:nvSpPr>
        <p:spPr>
          <a:xfrm>
            <a:off x="727700" y="3537953"/>
            <a:ext cx="3844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model has a </a:t>
            </a:r>
            <a:r>
              <a:rPr lang="en-US" dirty="0"/>
              <a:t>corresponding</a:t>
            </a:r>
            <a:r>
              <a:rPr lang="en" dirty="0"/>
              <a:t> two convolutional layers followed by two </a:t>
            </a:r>
            <a:r>
              <a:rPr lang="en" dirty="0" err="1"/>
              <a:t>ReLU</a:t>
            </a:r>
            <a:r>
              <a:rPr lang="en" dirty="0"/>
              <a:t> layers and a final linear layer.</a:t>
            </a:r>
            <a:endParaRPr dirty="0"/>
          </a:p>
        </p:txBody>
      </p:sp>
      <p:sp>
        <p:nvSpPr>
          <p:cNvPr id="1994" name="Google Shape;1994;p35"/>
          <p:cNvSpPr txBox="1">
            <a:spLocks noGrp="1"/>
          </p:cNvSpPr>
          <p:nvPr>
            <p:ph type="subTitle" idx="7"/>
          </p:nvPr>
        </p:nvSpPr>
        <p:spPr>
          <a:xfrm>
            <a:off x="727700" y="1217425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Compared</a:t>
            </a:r>
            <a:endParaRPr dirty="0"/>
          </a:p>
        </p:txBody>
      </p:sp>
      <p:sp>
        <p:nvSpPr>
          <p:cNvPr id="1995" name="Google Shape;1995;p35"/>
          <p:cNvSpPr txBox="1">
            <a:spLocks noGrp="1"/>
          </p:cNvSpPr>
          <p:nvPr>
            <p:ph type="subTitle" idx="8"/>
          </p:nvPr>
        </p:nvSpPr>
        <p:spPr>
          <a:xfrm>
            <a:off x="727700" y="2897732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Models’ Design</a:t>
            </a:r>
            <a:endParaRPr dirty="0"/>
          </a:p>
        </p:txBody>
      </p:sp>
      <p:pic>
        <p:nvPicPr>
          <p:cNvPr id="19" name="Picture 18" descr="A screenshot of a diagram&#10;&#10;Description automatically generated">
            <a:extLst>
              <a:ext uri="{FF2B5EF4-FFF2-40B4-BE49-F238E27FC236}">
                <a16:creationId xmlns:a16="http://schemas.microsoft.com/office/drawing/2014/main" id="{3E1936E3-912C-20E1-31FE-65686307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5" r="11285" b="7572"/>
          <a:stretch/>
        </p:blipFill>
        <p:spPr>
          <a:xfrm>
            <a:off x="5213839" y="1125415"/>
            <a:ext cx="2584937" cy="3804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1BF11FAA-2CA8-2E92-E700-71F27312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>
            <a:extLst>
              <a:ext uri="{FF2B5EF4-FFF2-40B4-BE49-F238E27FC236}">
                <a16:creationId xmlns:a16="http://schemas.microsoft.com/office/drawing/2014/main" id="{4061B48D-80A4-73C6-44C0-F3C5F9A88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724" y="2571750"/>
            <a:ext cx="572880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and Testing</a:t>
            </a:r>
            <a:endParaRPr dirty="0"/>
          </a:p>
        </p:txBody>
      </p:sp>
      <p:sp>
        <p:nvSpPr>
          <p:cNvPr id="1950" name="Google Shape;1950;p31">
            <a:extLst>
              <a:ext uri="{FF2B5EF4-FFF2-40B4-BE49-F238E27FC236}">
                <a16:creationId xmlns:a16="http://schemas.microsoft.com/office/drawing/2014/main" id="{D722A475-B813-5E76-E34A-76D4857D07F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951" name="Google Shape;1951;p31">
            <a:extLst>
              <a:ext uri="{FF2B5EF4-FFF2-40B4-BE49-F238E27FC236}">
                <a16:creationId xmlns:a16="http://schemas.microsoft.com/office/drawing/2014/main" id="{B3A5562F-9F5D-CC1F-CB51-E06C18A1A7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07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Models</a:t>
            </a:r>
            <a:endParaRPr dirty="0"/>
          </a:p>
        </p:txBody>
      </p:sp>
      <p:sp>
        <p:nvSpPr>
          <p:cNvPr id="4" name="Google Shape;1958;p32">
            <a:extLst>
              <a:ext uri="{FF2B5EF4-FFF2-40B4-BE49-F238E27FC236}">
                <a16:creationId xmlns:a16="http://schemas.microsoft.com/office/drawing/2014/main" id="{57F2E30F-FF85-8383-472A-5A96B414BA82}"/>
              </a:ext>
            </a:extLst>
          </p:cNvPr>
          <p:cNvSpPr txBox="1">
            <a:spLocks/>
          </p:cNvSpPr>
          <p:nvPr/>
        </p:nvSpPr>
        <p:spPr>
          <a:xfrm>
            <a:off x="720000" y="2020972"/>
            <a:ext cx="3640985" cy="172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  Each model was trained for 500 epochs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  ADAM used as an optimizer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  Cross entropy loss used as cost function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  Unified mean aggregation function</a:t>
            </a:r>
          </a:p>
        </p:txBody>
      </p:sp>
      <p:pic>
        <p:nvPicPr>
          <p:cNvPr id="6" name="Picture 5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BF55986D-DFE0-6388-6E69-E762BA21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3911"/>
            <a:ext cx="4143470" cy="250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24B1F-1086-28F6-2F82-5374AF1A1587}"/>
              </a:ext>
            </a:extLst>
          </p:cNvPr>
          <p:cNvSpPr txBox="1"/>
          <p:nvPr/>
        </p:nvSpPr>
        <p:spPr>
          <a:xfrm>
            <a:off x="8862646" y="-2725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>
          <a:extLst>
            <a:ext uri="{FF2B5EF4-FFF2-40B4-BE49-F238E27FC236}">
              <a16:creationId xmlns:a16="http://schemas.microsoft.com/office/drawing/2014/main" id="{CED440D8-A626-884A-3EAC-743FE549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8">
            <a:extLst>
              <a:ext uri="{FF2B5EF4-FFF2-40B4-BE49-F238E27FC236}">
                <a16:creationId xmlns:a16="http://schemas.microsoft.com/office/drawing/2014/main" id="{56208EDD-BFF6-D945-A5D7-FC41574825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55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38F4B-C5A4-D8A8-AE4B-DAC7D60CAAA6}"/>
              </a:ext>
            </a:extLst>
          </p:cNvPr>
          <p:cNvSpPr txBox="1"/>
          <p:nvPr/>
        </p:nvSpPr>
        <p:spPr>
          <a:xfrm>
            <a:off x="8862646" y="-2725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29C45C09-80FD-267E-11C3-15C93331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42" y="884243"/>
            <a:ext cx="6400315" cy="4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D8F2C-6929-8B81-A275-129E11EC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4009"/>
            <a:ext cx="7704000" cy="572700"/>
          </a:xfrm>
        </p:spPr>
        <p:txBody>
          <a:bodyPr/>
          <a:lstStyle/>
          <a:p>
            <a:r>
              <a:rPr lang="en-EG" dirty="0"/>
              <a:t>Performance on Test Set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6E0A5B5-EE3E-CEE5-3BE6-BCF51988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16" y="924530"/>
            <a:ext cx="5809967" cy="4087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C78FC689-8E8A-ABE5-A97F-1AC4849C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51BCE-C994-1747-220C-918147B1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4009"/>
            <a:ext cx="7704000" cy="572700"/>
          </a:xfrm>
        </p:spPr>
        <p:txBody>
          <a:bodyPr/>
          <a:lstStyle/>
          <a:p>
            <a:r>
              <a:rPr lang="en-EG" dirty="0"/>
              <a:t>Performance on Test Set</a:t>
            </a:r>
          </a:p>
        </p:txBody>
      </p:sp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97F4EE9-C954-DA25-AEFB-8BB0B577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59069"/>
            <a:ext cx="7772400" cy="29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1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87A5D820-12BB-D4B3-D3E4-16A2F02D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>
            <a:extLst>
              <a:ext uri="{FF2B5EF4-FFF2-40B4-BE49-F238E27FC236}">
                <a16:creationId xmlns:a16="http://schemas.microsoft.com/office/drawing/2014/main" id="{B116816E-A2A5-7091-8F6C-679C2C085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724" y="2571750"/>
            <a:ext cx="572880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Findings</a:t>
            </a:r>
            <a:endParaRPr dirty="0"/>
          </a:p>
        </p:txBody>
      </p:sp>
      <p:sp>
        <p:nvSpPr>
          <p:cNvPr id="1950" name="Google Shape;1950;p31">
            <a:extLst>
              <a:ext uri="{FF2B5EF4-FFF2-40B4-BE49-F238E27FC236}">
                <a16:creationId xmlns:a16="http://schemas.microsoft.com/office/drawing/2014/main" id="{256462EE-E77D-699E-3157-5FD1FD0DF4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951" name="Google Shape;1951;p31">
            <a:extLst>
              <a:ext uri="{FF2B5EF4-FFF2-40B4-BE49-F238E27FC236}">
                <a16:creationId xmlns:a16="http://schemas.microsoft.com/office/drawing/2014/main" id="{E6519657-DA9D-BCE5-BE56-1134E74CC8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55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0"/>
          <p:cNvSpPr txBox="1">
            <a:spLocks noGrp="1"/>
          </p:cNvSpPr>
          <p:nvPr>
            <p:ph type="title"/>
          </p:nvPr>
        </p:nvSpPr>
        <p:spPr>
          <a:xfrm>
            <a:off x="720000" y="225216"/>
            <a:ext cx="7704000" cy="100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Under different Hyperparameters</a:t>
            </a:r>
            <a:endParaRPr dirty="0"/>
          </a:p>
        </p:txBody>
      </p:sp>
      <p:sp>
        <p:nvSpPr>
          <p:cNvPr id="2" name="Google Shape;1958;p32">
            <a:extLst>
              <a:ext uri="{FF2B5EF4-FFF2-40B4-BE49-F238E27FC236}">
                <a16:creationId xmlns:a16="http://schemas.microsoft.com/office/drawing/2014/main" id="{5A52EC7B-79AC-4DA3-7E1D-D526C29D1987}"/>
              </a:ext>
            </a:extLst>
          </p:cNvPr>
          <p:cNvSpPr txBox="1">
            <a:spLocks/>
          </p:cNvSpPr>
          <p:nvPr/>
        </p:nvSpPr>
        <p:spPr>
          <a:xfrm>
            <a:off x="720000" y="1766741"/>
            <a:ext cx="7704000" cy="2312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Evaluated the four models with different hyperparameters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Each model were trained to 100 epochs</a:t>
            </a:r>
          </a:p>
          <a:p>
            <a:pPr marL="171450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Different aggregation functions and out channels evaluated for </a:t>
            </a:r>
            <a:r>
              <a:rPr lang="en-US" sz="1600" dirty="0" err="1">
                <a:solidFill>
                  <a:schemeClr val="tx1"/>
                </a:solidFill>
              </a:rPr>
              <a:t>GraphSAGE</a:t>
            </a:r>
            <a:endParaRPr lang="en-US" sz="1600" dirty="0">
              <a:solidFill>
                <a:schemeClr val="tx1"/>
              </a:solidFill>
            </a:endParaRPr>
          </a:p>
          <a:p>
            <a:pPr marL="171450" lvl="2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Different out channels for GCN</a:t>
            </a:r>
          </a:p>
          <a:p>
            <a:pPr marL="171450" lvl="2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Different values for epsilon for GIN</a:t>
            </a:r>
          </a:p>
          <a:p>
            <a:pPr marL="171450" lvl="2" indent="-1714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  Different values for number of layers, out channels, and aggregation function for </a:t>
            </a:r>
            <a:r>
              <a:rPr lang="en-US" sz="1600" dirty="0" err="1">
                <a:solidFill>
                  <a:schemeClr val="tx1"/>
                </a:solidFill>
              </a:rPr>
              <a:t>GatedGNN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25" name="Google Shape;1925;p29"/>
          <p:cNvSpPr txBox="1">
            <a:spLocks noGrp="1"/>
          </p:cNvSpPr>
          <p:nvPr>
            <p:ph type="title" idx="2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6" name="Google Shape;1926;p29"/>
          <p:cNvSpPr txBox="1">
            <a:spLocks noGrp="1"/>
          </p:cNvSpPr>
          <p:nvPr>
            <p:ph type="title" idx="3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7" name="Google Shape;1927;p29"/>
          <p:cNvSpPr txBox="1">
            <a:spLocks noGrp="1"/>
          </p:cNvSpPr>
          <p:nvPr>
            <p:ph type="title" idx="4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8" name="Google Shape;1928;p29"/>
          <p:cNvSpPr txBox="1">
            <a:spLocks noGrp="1"/>
          </p:cNvSpPr>
          <p:nvPr>
            <p:ph type="title" idx="5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9" name="Google Shape;1929;p29"/>
          <p:cNvSpPr txBox="1">
            <a:spLocks noGrp="1"/>
          </p:cNvSpPr>
          <p:nvPr>
            <p:ph type="title" idx="6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0" name="Google Shape;1930;p29"/>
          <p:cNvSpPr txBox="1">
            <a:spLocks noGrp="1"/>
          </p:cNvSpPr>
          <p:nvPr>
            <p:ph type="title" idx="7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31" name="Google Shape;1931;p29"/>
          <p:cNvSpPr txBox="1">
            <a:spLocks noGrp="1"/>
          </p:cNvSpPr>
          <p:nvPr>
            <p:ph type="subTitle" idx="1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32" name="Google Shape;1932;p29"/>
          <p:cNvSpPr txBox="1">
            <a:spLocks noGrp="1"/>
          </p:cNvSpPr>
          <p:nvPr>
            <p:ph type="subTitle" idx="8"/>
          </p:nvPr>
        </p:nvSpPr>
        <p:spPr>
          <a:xfrm>
            <a:off x="3069335" y="1936444"/>
            <a:ext cx="3005379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1933" name="Google Shape;1933;p29"/>
          <p:cNvSpPr txBox="1">
            <a:spLocks noGrp="1"/>
          </p:cNvSpPr>
          <p:nvPr>
            <p:ph type="subTitle" idx="9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Representation</a:t>
            </a:r>
            <a:endParaRPr dirty="0"/>
          </a:p>
        </p:txBody>
      </p:sp>
      <p:sp>
        <p:nvSpPr>
          <p:cNvPr id="1934" name="Google Shape;1934;p29"/>
          <p:cNvSpPr txBox="1">
            <a:spLocks noGrp="1"/>
          </p:cNvSpPr>
          <p:nvPr>
            <p:ph type="subTitle" idx="13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935" name="Google Shape;1935;p29"/>
          <p:cNvSpPr txBox="1">
            <a:spLocks noGrp="1"/>
          </p:cNvSpPr>
          <p:nvPr>
            <p:ph type="subTitle" idx="14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Testing</a:t>
            </a:r>
            <a:endParaRPr dirty="0"/>
          </a:p>
        </p:txBody>
      </p:sp>
      <p:sp>
        <p:nvSpPr>
          <p:cNvPr id="1936" name="Google Shape;1936;p29"/>
          <p:cNvSpPr txBox="1">
            <a:spLocks noGrp="1"/>
          </p:cNvSpPr>
          <p:nvPr>
            <p:ph type="subTitle" idx="15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>
          <a:extLst>
            <a:ext uri="{FF2B5EF4-FFF2-40B4-BE49-F238E27FC236}">
              <a16:creationId xmlns:a16="http://schemas.microsoft.com/office/drawing/2014/main" id="{EA95C8E9-7362-FE7A-86CF-61221AAB4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32">
            <a:extLst>
              <a:ext uri="{FF2B5EF4-FFF2-40B4-BE49-F238E27FC236}">
                <a16:creationId xmlns:a16="http://schemas.microsoft.com/office/drawing/2014/main" id="{E82E06FD-2F01-1E21-7D83-E96FA1A1B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25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</a:t>
            </a:r>
            <a:endParaRPr dirty="0"/>
          </a:p>
        </p:txBody>
      </p:sp>
      <p:graphicFrame>
        <p:nvGraphicFramePr>
          <p:cNvPr id="14" name="Google Shape;2256;p44">
            <a:extLst>
              <a:ext uri="{FF2B5EF4-FFF2-40B4-BE49-F238E27FC236}">
                <a16:creationId xmlns:a16="http://schemas.microsoft.com/office/drawing/2014/main" id="{E4455842-2456-6D57-7F91-476A15EF9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455775"/>
              </p:ext>
            </p:extLst>
          </p:nvPr>
        </p:nvGraphicFramePr>
        <p:xfrm>
          <a:off x="988774" y="1291794"/>
          <a:ext cx="7166452" cy="3277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5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5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2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Model</a:t>
                      </a:r>
                      <a:endParaRPr sz="1800" dirty="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Results</a:t>
                      </a:r>
                      <a:endParaRPr sz="1200" dirty="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Reason</a:t>
                      </a:r>
                      <a:endParaRPr sz="1200" dirty="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GraphSAGE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 aggregation function and lower values of out channels yield better performance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 function captures most dominate features reducing noise, and lower out channels are less prone to overfitting and less sensitive 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GatedGNN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Lower number of layers, max function, and higher values of out channels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yield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better performance (but takes so much time to train)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 function capture important features, high number of layers prone to overfitting, gradient banishing, smoothing, and high values  of out channels can capture complex patterns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GCN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High values of out channels tend to produce better performance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but the learning curve abruptly fluctuate across epochs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High values can capture complex pattern but are more prone to overfitting and sensitive to noise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5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GIN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Different values of epsilon do not seem to have any noticeable change in performance. However, a slight fluctuation in learning curve can be observed in the very early and last epochs.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High values of epsilon amplify the gradients associated with each node’s features, hence, can lead to significant weight updates causing fluctuation</a:t>
                      </a:r>
                      <a:endParaRPr sz="1000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2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>
          <a:extLst>
            <a:ext uri="{FF2B5EF4-FFF2-40B4-BE49-F238E27FC236}">
              <a16:creationId xmlns:a16="http://schemas.microsoft.com/office/drawing/2014/main" id="{558E64A8-37BD-91A4-D08E-7266204CD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32">
            <a:extLst>
              <a:ext uri="{FF2B5EF4-FFF2-40B4-BE49-F238E27FC236}">
                <a16:creationId xmlns:a16="http://schemas.microsoft.com/office/drawing/2014/main" id="{D17BBEE2-A41A-ECCC-8B6A-B15DC238D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357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Best Model for the Task</a:t>
            </a:r>
            <a:endParaRPr dirty="0"/>
          </a:p>
        </p:txBody>
      </p:sp>
      <p:sp>
        <p:nvSpPr>
          <p:cNvPr id="16" name="Google Shape;1978;p34">
            <a:extLst>
              <a:ext uri="{FF2B5EF4-FFF2-40B4-BE49-F238E27FC236}">
                <a16:creationId xmlns:a16="http://schemas.microsoft.com/office/drawing/2014/main" id="{C4F57006-ECD6-8D9B-D108-E535477DC3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0674" y="2062493"/>
            <a:ext cx="6202652" cy="144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400" dirty="0"/>
              <a:t>Overall, GCN strikes the best balance between performance, simplicity, and efficient resource utilization. </a:t>
            </a:r>
            <a:r>
              <a:rPr lang="en" sz="1400" dirty="0" err="1"/>
              <a:t>GraphSAGE</a:t>
            </a:r>
            <a:r>
              <a:rPr lang="en" sz="1400" dirty="0"/>
              <a:t> follows in the second place, GIN in the third, and finally </a:t>
            </a:r>
            <a:r>
              <a:rPr lang="en" sz="1400" dirty="0" err="1"/>
              <a:t>GatedGNN</a:t>
            </a:r>
            <a:r>
              <a:rPr lang="en" sz="1400" dirty="0"/>
              <a:t> which has quite similar performance to GIN but the intense resource usage is unjustifiable for this task.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8271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46"/>
          <p:cNvSpPr txBox="1">
            <a:spLocks noGrp="1"/>
          </p:cNvSpPr>
          <p:nvPr>
            <p:ph type="title"/>
          </p:nvPr>
        </p:nvSpPr>
        <p:spPr>
          <a:xfrm>
            <a:off x="2790940" y="1513050"/>
            <a:ext cx="3562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278" name="Google Shape;2278;p46"/>
          <p:cNvSpPr txBox="1"/>
          <p:nvPr/>
        </p:nvSpPr>
        <p:spPr>
          <a:xfrm>
            <a:off x="2790940" y="4059175"/>
            <a:ext cx="3562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/>
          <p:cNvSpPr txBox="1">
            <a:spLocks noGrp="1"/>
          </p:cNvSpPr>
          <p:nvPr>
            <p:ph type="title"/>
          </p:nvPr>
        </p:nvSpPr>
        <p:spPr>
          <a:xfrm>
            <a:off x="3265725" y="2571750"/>
            <a:ext cx="516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50" name="Google Shape;1950;p31"/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951" name="Google Shape;19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32"/>
          <p:cNvSpPr txBox="1">
            <a:spLocks noGrp="1"/>
          </p:cNvSpPr>
          <p:nvPr>
            <p:ph type="subTitle" idx="4"/>
          </p:nvPr>
        </p:nvSpPr>
        <p:spPr>
          <a:xfrm>
            <a:off x="1867500" y="1333413"/>
            <a:ext cx="2704500" cy="5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</a:t>
            </a:r>
            <a:endParaRPr dirty="0"/>
          </a:p>
        </p:txBody>
      </p:sp>
      <p:sp>
        <p:nvSpPr>
          <p:cNvPr id="1957" name="Google Shape;1957;p32"/>
          <p:cNvSpPr txBox="1">
            <a:spLocks noGrp="1"/>
          </p:cNvSpPr>
          <p:nvPr>
            <p:ph type="title"/>
          </p:nvPr>
        </p:nvSpPr>
        <p:spPr>
          <a:xfrm>
            <a:off x="720000" y="3225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58" name="Google Shape;1958;p32"/>
          <p:cNvSpPr txBox="1">
            <a:spLocks noGrp="1"/>
          </p:cNvSpPr>
          <p:nvPr>
            <p:ph type="subTitle" idx="1"/>
          </p:nvPr>
        </p:nvSpPr>
        <p:spPr>
          <a:xfrm>
            <a:off x="1867500" y="1819642"/>
            <a:ext cx="2704500" cy="105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Evaluate Graph Neural Network (GNN) models for subreddit classification.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8CDBD-FDAC-B0CF-8D1D-EB043DA4B2FF}"/>
              </a:ext>
            </a:extLst>
          </p:cNvPr>
          <p:cNvGrpSpPr/>
          <p:nvPr/>
        </p:nvGrpSpPr>
        <p:grpSpPr>
          <a:xfrm>
            <a:off x="1132577" y="1386921"/>
            <a:ext cx="525600" cy="525600"/>
            <a:chOff x="1313887" y="1465700"/>
            <a:chExt cx="711600" cy="711600"/>
          </a:xfrm>
        </p:grpSpPr>
        <p:sp>
          <p:nvSpPr>
            <p:cNvPr id="6" name="Google Shape;2129;p41">
              <a:extLst>
                <a:ext uri="{FF2B5EF4-FFF2-40B4-BE49-F238E27FC236}">
                  <a16:creationId xmlns:a16="http://schemas.microsoft.com/office/drawing/2014/main" id="{ADC7B95E-74C9-A173-BF15-FD8B07BAB310}"/>
                </a:ext>
              </a:extLst>
            </p:cNvPr>
            <p:cNvSpPr/>
            <p:nvPr/>
          </p:nvSpPr>
          <p:spPr>
            <a:xfrm>
              <a:off x="1313887" y="1465700"/>
              <a:ext cx="711600" cy="71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372;p62">
              <a:extLst>
                <a:ext uri="{FF2B5EF4-FFF2-40B4-BE49-F238E27FC236}">
                  <a16:creationId xmlns:a16="http://schemas.microsoft.com/office/drawing/2014/main" id="{B3703BA5-CC4C-589E-DD26-9F6FFBAB8ECD}"/>
                </a:ext>
              </a:extLst>
            </p:cNvPr>
            <p:cNvGrpSpPr/>
            <p:nvPr/>
          </p:nvGrpSpPr>
          <p:grpSpPr>
            <a:xfrm>
              <a:off x="1488380" y="1637479"/>
              <a:ext cx="370645" cy="368042"/>
              <a:chOff x="-63250675" y="3744075"/>
              <a:chExt cx="320350" cy="318100"/>
            </a:xfrm>
            <a:solidFill>
              <a:schemeClr val="accent4"/>
            </a:solidFill>
          </p:grpSpPr>
          <p:sp>
            <p:nvSpPr>
              <p:cNvPr id="8" name="Google Shape;7373;p62">
                <a:extLst>
                  <a:ext uri="{FF2B5EF4-FFF2-40B4-BE49-F238E27FC236}">
                    <a16:creationId xmlns:a16="http://schemas.microsoft.com/office/drawing/2014/main" id="{58D26F77-2828-C97F-14E2-FEB3B9DDD047}"/>
                  </a:ext>
                </a:extLst>
              </p:cNvPr>
              <p:cNvSpPr/>
              <p:nvPr/>
            </p:nvSpPr>
            <p:spPr>
              <a:xfrm>
                <a:off x="-63126250" y="3744075"/>
                <a:ext cx="195925" cy="192875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7715" extrusionOk="0">
                    <a:moveTo>
                      <a:pt x="6020" y="0"/>
                    </a:moveTo>
                    <a:cubicBezTo>
                      <a:pt x="5921" y="0"/>
                      <a:pt x="5820" y="37"/>
                      <a:pt x="5735" y="122"/>
                    </a:cubicBezTo>
                    <a:lnTo>
                      <a:pt x="4097" y="1760"/>
                    </a:lnTo>
                    <a:cubicBezTo>
                      <a:pt x="4034" y="1854"/>
                      <a:pt x="3971" y="1917"/>
                      <a:pt x="3971" y="2012"/>
                    </a:cubicBezTo>
                    <a:lnTo>
                      <a:pt x="3782" y="3304"/>
                    </a:lnTo>
                    <a:lnTo>
                      <a:pt x="1734" y="5351"/>
                    </a:lnTo>
                    <a:cubicBezTo>
                      <a:pt x="1576" y="5288"/>
                      <a:pt x="1387" y="5225"/>
                      <a:pt x="1230" y="5225"/>
                    </a:cubicBezTo>
                    <a:cubicBezTo>
                      <a:pt x="537" y="5225"/>
                      <a:pt x="1" y="5793"/>
                      <a:pt x="1" y="6486"/>
                    </a:cubicBezTo>
                    <a:cubicBezTo>
                      <a:pt x="1" y="7210"/>
                      <a:pt x="537" y="7714"/>
                      <a:pt x="1230" y="7714"/>
                    </a:cubicBezTo>
                    <a:cubicBezTo>
                      <a:pt x="1891" y="7714"/>
                      <a:pt x="2458" y="7179"/>
                      <a:pt x="2458" y="6486"/>
                    </a:cubicBezTo>
                    <a:cubicBezTo>
                      <a:pt x="2458" y="6297"/>
                      <a:pt x="2395" y="6139"/>
                      <a:pt x="2332" y="5982"/>
                    </a:cubicBezTo>
                    <a:lnTo>
                      <a:pt x="4380" y="3934"/>
                    </a:lnTo>
                    <a:lnTo>
                      <a:pt x="5672" y="3745"/>
                    </a:lnTo>
                    <a:cubicBezTo>
                      <a:pt x="5735" y="3745"/>
                      <a:pt x="5829" y="3713"/>
                      <a:pt x="5924" y="3619"/>
                    </a:cubicBezTo>
                    <a:lnTo>
                      <a:pt x="7562" y="1980"/>
                    </a:lnTo>
                    <a:cubicBezTo>
                      <a:pt x="7837" y="1706"/>
                      <a:pt x="7609" y="1254"/>
                      <a:pt x="7251" y="1254"/>
                    </a:cubicBezTo>
                    <a:cubicBezTo>
                      <a:pt x="7240" y="1254"/>
                      <a:pt x="7228" y="1255"/>
                      <a:pt x="7216" y="1256"/>
                    </a:cubicBezTo>
                    <a:lnTo>
                      <a:pt x="6302" y="1382"/>
                    </a:lnTo>
                    <a:lnTo>
                      <a:pt x="6428" y="468"/>
                    </a:lnTo>
                    <a:cubicBezTo>
                      <a:pt x="6472" y="203"/>
                      <a:pt x="6253" y="0"/>
                      <a:pt x="60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Google Shape;7374;p62">
                <a:extLst>
                  <a:ext uri="{FF2B5EF4-FFF2-40B4-BE49-F238E27FC236}">
                    <a16:creationId xmlns:a16="http://schemas.microsoft.com/office/drawing/2014/main" id="{E4222478-18C6-DA14-8F39-ECD4138F83B2}"/>
                  </a:ext>
                </a:extLst>
              </p:cNvPr>
              <p:cNvSpPr/>
              <p:nvPr/>
            </p:nvSpPr>
            <p:spPr>
              <a:xfrm>
                <a:off x="-63190025" y="3814050"/>
                <a:ext cx="186675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7436" extrusionOk="0">
                    <a:moveTo>
                      <a:pt x="3718" y="1"/>
                    </a:moveTo>
                    <a:cubicBezTo>
                      <a:pt x="1670" y="1"/>
                      <a:pt x="0" y="1670"/>
                      <a:pt x="0" y="3750"/>
                    </a:cubicBezTo>
                    <a:cubicBezTo>
                      <a:pt x="0" y="5797"/>
                      <a:pt x="1638" y="7436"/>
                      <a:pt x="3718" y="7436"/>
                    </a:cubicBezTo>
                    <a:cubicBezTo>
                      <a:pt x="5765" y="7436"/>
                      <a:pt x="7467" y="5797"/>
                      <a:pt x="7467" y="3750"/>
                    </a:cubicBezTo>
                    <a:cubicBezTo>
                      <a:pt x="7467" y="3151"/>
                      <a:pt x="7341" y="2647"/>
                      <a:pt x="7120" y="2143"/>
                    </a:cubicBezTo>
                    <a:lnTo>
                      <a:pt x="5828" y="3435"/>
                    </a:lnTo>
                    <a:cubicBezTo>
                      <a:pt x="5828" y="3498"/>
                      <a:pt x="5860" y="3624"/>
                      <a:pt x="5860" y="3718"/>
                    </a:cubicBezTo>
                    <a:cubicBezTo>
                      <a:pt x="5860" y="4852"/>
                      <a:pt x="4915" y="5797"/>
                      <a:pt x="3781" y="5797"/>
                    </a:cubicBezTo>
                    <a:cubicBezTo>
                      <a:pt x="2615" y="5797"/>
                      <a:pt x="1670" y="4852"/>
                      <a:pt x="1670" y="3718"/>
                    </a:cubicBezTo>
                    <a:cubicBezTo>
                      <a:pt x="1733" y="2552"/>
                      <a:pt x="2615" y="1607"/>
                      <a:pt x="3781" y="1607"/>
                    </a:cubicBezTo>
                    <a:cubicBezTo>
                      <a:pt x="3875" y="1607"/>
                      <a:pt x="3970" y="1607"/>
                      <a:pt x="4033" y="1670"/>
                    </a:cubicBezTo>
                    <a:lnTo>
                      <a:pt x="5356" y="347"/>
                    </a:lnTo>
                    <a:cubicBezTo>
                      <a:pt x="4883" y="127"/>
                      <a:pt x="4316" y="1"/>
                      <a:pt x="37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Google Shape;7375;p62">
                <a:extLst>
                  <a:ext uri="{FF2B5EF4-FFF2-40B4-BE49-F238E27FC236}">
                    <a16:creationId xmlns:a16="http://schemas.microsoft.com/office/drawing/2014/main" id="{C85EAB0E-084F-F075-1D38-6BB2D032E43A}"/>
                  </a:ext>
                </a:extLst>
              </p:cNvPr>
              <p:cNvSpPr/>
              <p:nvPr/>
            </p:nvSpPr>
            <p:spPr>
              <a:xfrm>
                <a:off x="-63250675" y="3751050"/>
                <a:ext cx="3111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5" extrusionOk="0">
                    <a:moveTo>
                      <a:pt x="6270" y="0"/>
                    </a:moveTo>
                    <a:cubicBezTo>
                      <a:pt x="2773" y="0"/>
                      <a:pt x="0" y="2804"/>
                      <a:pt x="0" y="6238"/>
                    </a:cubicBezTo>
                    <a:cubicBezTo>
                      <a:pt x="0" y="9641"/>
                      <a:pt x="2804" y="12445"/>
                      <a:pt x="6238" y="12445"/>
                    </a:cubicBezTo>
                    <a:cubicBezTo>
                      <a:pt x="9672" y="12445"/>
                      <a:pt x="12445" y="9641"/>
                      <a:pt x="12445" y="6238"/>
                    </a:cubicBezTo>
                    <a:cubicBezTo>
                      <a:pt x="12445" y="5325"/>
                      <a:pt x="12256" y="4411"/>
                      <a:pt x="11878" y="3592"/>
                    </a:cubicBezTo>
                    <a:lnTo>
                      <a:pt x="11563" y="3907"/>
                    </a:lnTo>
                    <a:cubicBezTo>
                      <a:pt x="11342" y="4096"/>
                      <a:pt x="11121" y="4222"/>
                      <a:pt x="10838" y="4253"/>
                    </a:cubicBezTo>
                    <a:lnTo>
                      <a:pt x="10397" y="4348"/>
                    </a:lnTo>
                    <a:cubicBezTo>
                      <a:pt x="10680" y="4915"/>
                      <a:pt x="10806" y="5545"/>
                      <a:pt x="10806" y="6238"/>
                    </a:cubicBezTo>
                    <a:cubicBezTo>
                      <a:pt x="10806" y="8759"/>
                      <a:pt x="8759" y="10743"/>
                      <a:pt x="6270" y="10743"/>
                    </a:cubicBezTo>
                    <a:cubicBezTo>
                      <a:pt x="3781" y="10743"/>
                      <a:pt x="1733" y="8696"/>
                      <a:pt x="1733" y="6238"/>
                    </a:cubicBezTo>
                    <a:cubicBezTo>
                      <a:pt x="1733" y="3718"/>
                      <a:pt x="3781" y="1670"/>
                      <a:pt x="6270" y="1670"/>
                    </a:cubicBezTo>
                    <a:cubicBezTo>
                      <a:pt x="6931" y="1670"/>
                      <a:pt x="7561" y="1796"/>
                      <a:pt x="8160" y="2048"/>
                    </a:cubicBezTo>
                    <a:lnTo>
                      <a:pt x="8254" y="1607"/>
                    </a:lnTo>
                    <a:cubicBezTo>
                      <a:pt x="8286" y="1355"/>
                      <a:pt x="8412" y="1103"/>
                      <a:pt x="8601" y="914"/>
                    </a:cubicBezTo>
                    <a:lnTo>
                      <a:pt x="8916" y="599"/>
                    </a:lnTo>
                    <a:cubicBezTo>
                      <a:pt x="8097" y="189"/>
                      <a:pt x="7215" y="0"/>
                      <a:pt x="62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" name="Google Shape;1956;p32">
            <a:extLst>
              <a:ext uri="{FF2B5EF4-FFF2-40B4-BE49-F238E27FC236}">
                <a16:creationId xmlns:a16="http://schemas.microsoft.com/office/drawing/2014/main" id="{3E771F60-F17F-2671-7CB8-5B9E951F33DD}"/>
              </a:ext>
            </a:extLst>
          </p:cNvPr>
          <p:cNvSpPr txBox="1">
            <a:spLocks/>
          </p:cNvSpPr>
          <p:nvPr/>
        </p:nvSpPr>
        <p:spPr>
          <a:xfrm>
            <a:off x="5719500" y="1333413"/>
            <a:ext cx="27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indent="0"/>
            <a:r>
              <a:rPr lang="en-US" dirty="0"/>
              <a:t>Dataset </a:t>
            </a:r>
          </a:p>
        </p:txBody>
      </p:sp>
      <p:sp>
        <p:nvSpPr>
          <p:cNvPr id="13" name="Google Shape;1958;p32">
            <a:extLst>
              <a:ext uri="{FF2B5EF4-FFF2-40B4-BE49-F238E27FC236}">
                <a16:creationId xmlns:a16="http://schemas.microsoft.com/office/drawing/2014/main" id="{4CB512C9-94EC-2E67-A8CB-E660E29330A7}"/>
              </a:ext>
            </a:extLst>
          </p:cNvPr>
          <p:cNvSpPr txBox="1">
            <a:spLocks/>
          </p:cNvSpPr>
          <p:nvPr/>
        </p:nvSpPr>
        <p:spPr>
          <a:xfrm>
            <a:off x="5719500" y="1819642"/>
            <a:ext cx="2704500" cy="10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Reddit dataset of posts from (2006–2016) with 3,848,330 posts.</a:t>
            </a:r>
          </a:p>
        </p:txBody>
      </p:sp>
      <p:sp>
        <p:nvSpPr>
          <p:cNvPr id="15" name="Google Shape;2129;p41">
            <a:extLst>
              <a:ext uri="{FF2B5EF4-FFF2-40B4-BE49-F238E27FC236}">
                <a16:creationId xmlns:a16="http://schemas.microsoft.com/office/drawing/2014/main" id="{9C7AB50B-EFBC-F5CD-6E28-28C13A2BED6F}"/>
              </a:ext>
            </a:extLst>
          </p:cNvPr>
          <p:cNvSpPr/>
          <p:nvPr/>
        </p:nvSpPr>
        <p:spPr>
          <a:xfrm>
            <a:off x="4984577" y="1386921"/>
            <a:ext cx="525600" cy="5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9578;p66">
            <a:extLst>
              <a:ext uri="{FF2B5EF4-FFF2-40B4-BE49-F238E27FC236}">
                <a16:creationId xmlns:a16="http://schemas.microsoft.com/office/drawing/2014/main" id="{F8A9D551-9392-41B2-C255-77268A0E6E7B}"/>
              </a:ext>
            </a:extLst>
          </p:cNvPr>
          <p:cNvGrpSpPr/>
          <p:nvPr/>
        </p:nvGrpSpPr>
        <p:grpSpPr>
          <a:xfrm>
            <a:off x="5100069" y="1502047"/>
            <a:ext cx="294615" cy="295348"/>
            <a:chOff x="-3771675" y="3971775"/>
            <a:chExt cx="291300" cy="292025"/>
          </a:xfrm>
          <a:solidFill>
            <a:schemeClr val="accent4"/>
          </a:solidFill>
        </p:grpSpPr>
        <p:sp>
          <p:nvSpPr>
            <p:cNvPr id="21" name="Google Shape;9579;p66">
              <a:extLst>
                <a:ext uri="{FF2B5EF4-FFF2-40B4-BE49-F238E27FC236}">
                  <a16:creationId xmlns:a16="http://schemas.microsoft.com/office/drawing/2014/main" id="{4F4D9B60-5430-4B4C-5A65-8070DD8A88F1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80;p66">
              <a:extLst>
                <a:ext uri="{FF2B5EF4-FFF2-40B4-BE49-F238E27FC236}">
                  <a16:creationId xmlns:a16="http://schemas.microsoft.com/office/drawing/2014/main" id="{2EE28B7D-4487-EA73-F280-8B9DF0CAE616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81;p66">
              <a:extLst>
                <a:ext uri="{FF2B5EF4-FFF2-40B4-BE49-F238E27FC236}">
                  <a16:creationId xmlns:a16="http://schemas.microsoft.com/office/drawing/2014/main" id="{5BD0BB31-C628-32FD-8BB0-847035D982C9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82;p66">
              <a:extLst>
                <a:ext uri="{FF2B5EF4-FFF2-40B4-BE49-F238E27FC236}">
                  <a16:creationId xmlns:a16="http://schemas.microsoft.com/office/drawing/2014/main" id="{78E689D7-8D48-7A9E-B9B1-E9BB0421F3E3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83;p66">
              <a:extLst>
                <a:ext uri="{FF2B5EF4-FFF2-40B4-BE49-F238E27FC236}">
                  <a16:creationId xmlns:a16="http://schemas.microsoft.com/office/drawing/2014/main" id="{5FF539AE-4C91-646D-913E-9B747411A96B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956;p32">
            <a:extLst>
              <a:ext uri="{FF2B5EF4-FFF2-40B4-BE49-F238E27FC236}">
                <a16:creationId xmlns:a16="http://schemas.microsoft.com/office/drawing/2014/main" id="{1A98CB37-A32E-34D5-2268-545656998C58}"/>
              </a:ext>
            </a:extLst>
          </p:cNvPr>
          <p:cNvSpPr txBox="1">
            <a:spLocks/>
          </p:cNvSpPr>
          <p:nvPr/>
        </p:nvSpPr>
        <p:spPr>
          <a:xfrm>
            <a:off x="1867477" y="3280805"/>
            <a:ext cx="27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indent="0"/>
            <a:r>
              <a:rPr lang="en-US" dirty="0"/>
              <a:t>Features </a:t>
            </a:r>
          </a:p>
        </p:txBody>
      </p:sp>
      <p:sp>
        <p:nvSpPr>
          <p:cNvPr id="28" name="Google Shape;1958;p32">
            <a:extLst>
              <a:ext uri="{FF2B5EF4-FFF2-40B4-BE49-F238E27FC236}">
                <a16:creationId xmlns:a16="http://schemas.microsoft.com/office/drawing/2014/main" id="{27C7F3ED-2CE5-BAD0-CF00-E50D0D9CC062}"/>
              </a:ext>
            </a:extLst>
          </p:cNvPr>
          <p:cNvSpPr txBox="1">
            <a:spLocks/>
          </p:cNvSpPr>
          <p:nvPr/>
        </p:nvSpPr>
        <p:spPr>
          <a:xfrm>
            <a:off x="1867477" y="3767034"/>
            <a:ext cx="2704500" cy="10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Includes a number of features related to the post most notable and used ones were content, author, and subreddit.</a:t>
            </a:r>
          </a:p>
        </p:txBody>
      </p:sp>
      <p:sp>
        <p:nvSpPr>
          <p:cNvPr id="30" name="Google Shape;2129;p41">
            <a:extLst>
              <a:ext uri="{FF2B5EF4-FFF2-40B4-BE49-F238E27FC236}">
                <a16:creationId xmlns:a16="http://schemas.microsoft.com/office/drawing/2014/main" id="{D0F9E382-AC63-5911-80AF-29738C83EE11}"/>
              </a:ext>
            </a:extLst>
          </p:cNvPr>
          <p:cNvSpPr/>
          <p:nvPr/>
        </p:nvSpPr>
        <p:spPr>
          <a:xfrm>
            <a:off x="1132577" y="3328467"/>
            <a:ext cx="525600" cy="5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" name="Google Shape;7037;p61">
            <a:extLst>
              <a:ext uri="{FF2B5EF4-FFF2-40B4-BE49-F238E27FC236}">
                <a16:creationId xmlns:a16="http://schemas.microsoft.com/office/drawing/2014/main" id="{87D03E12-28A9-BA68-1532-CD3A94AFA50D}"/>
              </a:ext>
            </a:extLst>
          </p:cNvPr>
          <p:cNvGrpSpPr/>
          <p:nvPr/>
        </p:nvGrpSpPr>
        <p:grpSpPr>
          <a:xfrm>
            <a:off x="1213735" y="3415500"/>
            <a:ext cx="347096" cy="351534"/>
            <a:chOff x="-42617300" y="3587774"/>
            <a:chExt cx="306950" cy="310875"/>
          </a:xfrm>
          <a:solidFill>
            <a:schemeClr val="accent4"/>
          </a:solidFill>
        </p:grpSpPr>
        <p:sp>
          <p:nvSpPr>
            <p:cNvPr id="36" name="Google Shape;7038;p61">
              <a:extLst>
                <a:ext uri="{FF2B5EF4-FFF2-40B4-BE49-F238E27FC236}">
                  <a16:creationId xmlns:a16="http://schemas.microsoft.com/office/drawing/2014/main" id="{0635B19D-6257-B78F-FC19-B70A778AAE3D}"/>
                </a:ext>
              </a:extLst>
            </p:cNvPr>
            <p:cNvSpPr/>
            <p:nvPr/>
          </p:nvSpPr>
          <p:spPr>
            <a:xfrm>
              <a:off x="-42617300" y="3587774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39;p61">
              <a:extLst>
                <a:ext uri="{FF2B5EF4-FFF2-40B4-BE49-F238E27FC236}">
                  <a16:creationId xmlns:a16="http://schemas.microsoft.com/office/drawing/2014/main" id="{923A37D8-5F25-FE00-A832-C79BEDDE2A05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1956;p32">
            <a:extLst>
              <a:ext uri="{FF2B5EF4-FFF2-40B4-BE49-F238E27FC236}">
                <a16:creationId xmlns:a16="http://schemas.microsoft.com/office/drawing/2014/main" id="{262C9D22-449B-9552-8888-B04B4718538E}"/>
              </a:ext>
            </a:extLst>
          </p:cNvPr>
          <p:cNvSpPr txBox="1">
            <a:spLocks/>
          </p:cNvSpPr>
          <p:nvPr/>
        </p:nvSpPr>
        <p:spPr>
          <a:xfrm>
            <a:off x="5719500" y="3280805"/>
            <a:ext cx="27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"/>
              <a:buNone/>
              <a:defRPr sz="2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indent="0"/>
            <a:r>
              <a:rPr lang="en-US" dirty="0"/>
              <a:t>GNNs </a:t>
            </a:r>
          </a:p>
        </p:txBody>
      </p:sp>
      <p:sp>
        <p:nvSpPr>
          <p:cNvPr id="39" name="Google Shape;1958;p32">
            <a:extLst>
              <a:ext uri="{FF2B5EF4-FFF2-40B4-BE49-F238E27FC236}">
                <a16:creationId xmlns:a16="http://schemas.microsoft.com/office/drawing/2014/main" id="{F95EECCE-A696-67ED-8CE8-28868A7CDC2E}"/>
              </a:ext>
            </a:extLst>
          </p:cNvPr>
          <p:cNvSpPr txBox="1">
            <a:spLocks/>
          </p:cNvSpPr>
          <p:nvPr/>
        </p:nvSpPr>
        <p:spPr>
          <a:xfrm>
            <a:off x="5719500" y="3767034"/>
            <a:ext cx="2704500" cy="105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None/>
              <a:defRPr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Evaluated four different GNNs including </a:t>
            </a:r>
            <a:r>
              <a:rPr lang="en-US" dirty="0" err="1"/>
              <a:t>GraphSAGE</a:t>
            </a:r>
            <a:r>
              <a:rPr lang="en-US" dirty="0"/>
              <a:t>, </a:t>
            </a:r>
            <a:r>
              <a:rPr lang="en-US" dirty="0" err="1"/>
              <a:t>GatedGNN</a:t>
            </a:r>
            <a:r>
              <a:rPr lang="en-US" dirty="0"/>
              <a:t>, GIN, GCN.</a:t>
            </a:r>
          </a:p>
        </p:txBody>
      </p:sp>
      <p:sp>
        <p:nvSpPr>
          <p:cNvPr id="40" name="Google Shape;2129;p41">
            <a:extLst>
              <a:ext uri="{FF2B5EF4-FFF2-40B4-BE49-F238E27FC236}">
                <a16:creationId xmlns:a16="http://schemas.microsoft.com/office/drawing/2014/main" id="{BA5CD4D6-DAEA-67AA-DB69-510A6DF68219}"/>
              </a:ext>
            </a:extLst>
          </p:cNvPr>
          <p:cNvSpPr/>
          <p:nvPr/>
        </p:nvSpPr>
        <p:spPr>
          <a:xfrm>
            <a:off x="4984600" y="3328467"/>
            <a:ext cx="525600" cy="5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8754;p64">
            <a:extLst>
              <a:ext uri="{FF2B5EF4-FFF2-40B4-BE49-F238E27FC236}">
                <a16:creationId xmlns:a16="http://schemas.microsoft.com/office/drawing/2014/main" id="{D276E52F-627D-8467-C67A-20434A49546A}"/>
              </a:ext>
            </a:extLst>
          </p:cNvPr>
          <p:cNvGrpSpPr/>
          <p:nvPr/>
        </p:nvGrpSpPr>
        <p:grpSpPr>
          <a:xfrm>
            <a:off x="5069274" y="3415500"/>
            <a:ext cx="356205" cy="356205"/>
            <a:chOff x="-44512325" y="3176075"/>
            <a:chExt cx="300900" cy="300900"/>
          </a:xfrm>
          <a:solidFill>
            <a:schemeClr val="accent4"/>
          </a:solidFill>
        </p:grpSpPr>
        <p:sp>
          <p:nvSpPr>
            <p:cNvPr id="45" name="Google Shape;8755;p64">
              <a:extLst>
                <a:ext uri="{FF2B5EF4-FFF2-40B4-BE49-F238E27FC236}">
                  <a16:creationId xmlns:a16="http://schemas.microsoft.com/office/drawing/2014/main" id="{3137B0FB-82A5-9359-127C-D4F31980841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756;p64">
              <a:extLst>
                <a:ext uri="{FF2B5EF4-FFF2-40B4-BE49-F238E27FC236}">
                  <a16:creationId xmlns:a16="http://schemas.microsoft.com/office/drawing/2014/main" id="{6B41F4BE-33B9-49A6-FD75-5AEF78FB0E1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757;p64">
              <a:extLst>
                <a:ext uri="{FF2B5EF4-FFF2-40B4-BE49-F238E27FC236}">
                  <a16:creationId xmlns:a16="http://schemas.microsoft.com/office/drawing/2014/main" id="{548C413B-C9F1-C1DB-992A-4E26ACEE03C6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7D5A36ED-928B-9A06-42C4-FCB921D6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>
            <a:extLst>
              <a:ext uri="{FF2B5EF4-FFF2-40B4-BE49-F238E27FC236}">
                <a16:creationId xmlns:a16="http://schemas.microsoft.com/office/drawing/2014/main" id="{EDBBFD7D-913F-8741-EC5A-FD8C7C8F4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724" y="2571750"/>
            <a:ext cx="548262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1950" name="Google Shape;1950;p31">
            <a:extLst>
              <a:ext uri="{FF2B5EF4-FFF2-40B4-BE49-F238E27FC236}">
                <a16:creationId xmlns:a16="http://schemas.microsoft.com/office/drawing/2014/main" id="{B7804448-FB6A-436C-1356-386FC35F4C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951" name="Google Shape;1951;p31">
            <a:extLst>
              <a:ext uri="{FF2B5EF4-FFF2-40B4-BE49-F238E27FC236}">
                <a16:creationId xmlns:a16="http://schemas.microsoft.com/office/drawing/2014/main" id="{62E0E0EA-1CFC-7368-4E54-0AE5E8C92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64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3"/>
          <p:cNvSpPr txBox="1">
            <a:spLocks noGrp="1"/>
          </p:cNvSpPr>
          <p:nvPr>
            <p:ph type="title"/>
          </p:nvPr>
        </p:nvSpPr>
        <p:spPr>
          <a:xfrm>
            <a:off x="720000" y="409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DC34F91-A1E5-7CA5-2A14-42C129BAE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8340733"/>
              </p:ext>
            </p:extLst>
          </p:nvPr>
        </p:nvGraphicFramePr>
        <p:xfrm>
          <a:off x="720000" y="2097963"/>
          <a:ext cx="7704000" cy="100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89635E8-FA87-7C1D-7BF6-CAC14913A04D}"/>
              </a:ext>
            </a:extLst>
          </p:cNvPr>
          <p:cNvSpPr txBox="1"/>
          <p:nvPr/>
        </p:nvSpPr>
        <p:spPr>
          <a:xfrm>
            <a:off x="8836269" y="37543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>
          <a:extLst>
            <a:ext uri="{FF2B5EF4-FFF2-40B4-BE49-F238E27FC236}">
              <a16:creationId xmlns:a16="http://schemas.microsoft.com/office/drawing/2014/main" id="{0E97B110-4A7F-C13E-7F2A-AA3ED93C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3">
            <a:extLst>
              <a:ext uri="{FF2B5EF4-FFF2-40B4-BE49-F238E27FC236}">
                <a16:creationId xmlns:a16="http://schemas.microsoft.com/office/drawing/2014/main" id="{D26B5911-E02C-A8F2-6FF8-844179401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9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D84E7E2-514B-E861-64BC-8A7D7616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8" y="1253494"/>
            <a:ext cx="7016262" cy="165953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5D1CBC-E700-C4B9-2196-D03048AF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980" y="3060239"/>
            <a:ext cx="4528039" cy="16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6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>
          <a:extLst>
            <a:ext uri="{FF2B5EF4-FFF2-40B4-BE49-F238E27FC236}">
              <a16:creationId xmlns:a16="http://schemas.microsoft.com/office/drawing/2014/main" id="{353139C3-7C93-6F43-657C-579DEF2D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>
            <a:extLst>
              <a:ext uri="{FF2B5EF4-FFF2-40B4-BE49-F238E27FC236}">
                <a16:creationId xmlns:a16="http://schemas.microsoft.com/office/drawing/2014/main" id="{B991971B-D1B8-1311-F450-1C071483A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724" y="2571750"/>
            <a:ext cx="5728807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Representation</a:t>
            </a:r>
            <a:endParaRPr dirty="0"/>
          </a:p>
        </p:txBody>
      </p:sp>
      <p:sp>
        <p:nvSpPr>
          <p:cNvPr id="1950" name="Google Shape;1950;p31">
            <a:extLst>
              <a:ext uri="{FF2B5EF4-FFF2-40B4-BE49-F238E27FC236}">
                <a16:creationId xmlns:a16="http://schemas.microsoft.com/office/drawing/2014/main" id="{DD8B7B2A-C3C9-E4CD-4BE0-5F08F683A2F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951" name="Google Shape;1951;p31">
            <a:extLst>
              <a:ext uri="{FF2B5EF4-FFF2-40B4-BE49-F238E27FC236}">
                <a16:creationId xmlns:a16="http://schemas.microsoft.com/office/drawing/2014/main" id="{1FBCBBDA-270C-7ACE-30B2-18210C673A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05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>
          <a:extLst>
            <a:ext uri="{FF2B5EF4-FFF2-40B4-BE49-F238E27FC236}">
              <a16:creationId xmlns:a16="http://schemas.microsoft.com/office/drawing/2014/main" id="{72BABFFC-883A-5588-D32C-F4003FB9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3">
            <a:extLst>
              <a:ext uri="{FF2B5EF4-FFF2-40B4-BE49-F238E27FC236}">
                <a16:creationId xmlns:a16="http://schemas.microsoft.com/office/drawing/2014/main" id="{CD235CBC-AEA1-7DDF-7B07-48A846085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98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Representation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0F683-C0AC-D788-3528-ED810EE1B816}"/>
              </a:ext>
            </a:extLst>
          </p:cNvPr>
          <p:cNvSpPr txBox="1"/>
          <p:nvPr/>
        </p:nvSpPr>
        <p:spPr>
          <a:xfrm>
            <a:off x="8836269" y="37543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sp>
        <p:nvSpPr>
          <p:cNvPr id="3" name="Google Shape;1958;p32">
            <a:extLst>
              <a:ext uri="{FF2B5EF4-FFF2-40B4-BE49-F238E27FC236}">
                <a16:creationId xmlns:a16="http://schemas.microsoft.com/office/drawing/2014/main" id="{7EBCBB31-BB13-C74D-D876-A856FBF38C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8403" y="1485387"/>
            <a:ext cx="3727056" cy="2312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/>
              <a:t>  Heterogenous graph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/>
              <a:t>  Posts and authors represent nodes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/>
              <a:t>  Unweighted ownership edges between authors and posts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sz="1600" dirty="0"/>
              <a:t>  Weighted edges between posts representing similarity</a:t>
            </a:r>
            <a:endParaRPr sz="1600" dirty="0"/>
          </a:p>
        </p:txBody>
      </p:sp>
      <p:grpSp>
        <p:nvGrpSpPr>
          <p:cNvPr id="4" name="Google Shape;5285;p56">
            <a:extLst>
              <a:ext uri="{FF2B5EF4-FFF2-40B4-BE49-F238E27FC236}">
                <a16:creationId xmlns:a16="http://schemas.microsoft.com/office/drawing/2014/main" id="{4C537278-8CA7-D431-1498-BCE77065522B}"/>
              </a:ext>
            </a:extLst>
          </p:cNvPr>
          <p:cNvGrpSpPr/>
          <p:nvPr/>
        </p:nvGrpSpPr>
        <p:grpSpPr>
          <a:xfrm rot="5400000">
            <a:off x="5044025" y="2142658"/>
            <a:ext cx="2901921" cy="1499749"/>
            <a:chOff x="634174" y="2986275"/>
            <a:chExt cx="3147950" cy="1626899"/>
          </a:xfrm>
        </p:grpSpPr>
        <p:cxnSp>
          <p:nvCxnSpPr>
            <p:cNvPr id="5" name="Google Shape;5286;p56">
              <a:extLst>
                <a:ext uri="{FF2B5EF4-FFF2-40B4-BE49-F238E27FC236}">
                  <a16:creationId xmlns:a16="http://schemas.microsoft.com/office/drawing/2014/main" id="{6B35E5D4-040F-D0F4-7478-3635DDB6D8FD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 rot="16200000" flipH="1" flipV="1">
              <a:off x="708126" y="3799723"/>
              <a:ext cx="443699" cy="1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5291;p56">
              <a:extLst>
                <a:ext uri="{FF2B5EF4-FFF2-40B4-BE49-F238E27FC236}">
                  <a16:creationId xmlns:a16="http://schemas.microsoft.com/office/drawing/2014/main" id="{C69C8AA9-6759-08E1-8CDE-2BF300737063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5293;p56">
              <a:extLst>
                <a:ext uri="{FF2B5EF4-FFF2-40B4-BE49-F238E27FC236}">
                  <a16:creationId xmlns:a16="http://schemas.microsoft.com/office/drawing/2014/main" id="{FA86711D-6496-955D-2B2B-8A8389102C0B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5294;p56">
              <a:extLst>
                <a:ext uri="{FF2B5EF4-FFF2-40B4-BE49-F238E27FC236}">
                  <a16:creationId xmlns:a16="http://schemas.microsoft.com/office/drawing/2014/main" id="{77ED798E-3358-C3F1-8838-2ADC17413860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P3</a:t>
              </a:r>
              <a:endParaRPr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290;p56">
              <a:extLst>
                <a:ext uri="{FF2B5EF4-FFF2-40B4-BE49-F238E27FC236}">
                  <a16:creationId xmlns:a16="http://schemas.microsoft.com/office/drawing/2014/main" id="{9C49A7EB-4425-32F5-A8EA-0345828CD832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P2</a:t>
              </a:r>
              <a:endParaRPr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287;p56">
              <a:extLst>
                <a:ext uri="{FF2B5EF4-FFF2-40B4-BE49-F238E27FC236}">
                  <a16:creationId xmlns:a16="http://schemas.microsoft.com/office/drawing/2014/main" id="{4E30968D-C536-A2BB-63E0-83B7844CF9B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P1</a:t>
              </a:r>
              <a:endParaRPr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292;p56">
              <a:extLst>
                <a:ext uri="{FF2B5EF4-FFF2-40B4-BE49-F238E27FC236}">
                  <a16:creationId xmlns:a16="http://schemas.microsoft.com/office/drawing/2014/main" id="{53BA7B69-2B30-EB68-6611-527161762FDE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A2</a:t>
              </a:r>
              <a:endParaRPr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288;p56">
              <a:extLst>
                <a:ext uri="{FF2B5EF4-FFF2-40B4-BE49-F238E27FC236}">
                  <a16:creationId xmlns:a16="http://schemas.microsoft.com/office/drawing/2014/main" id="{EDF0F1AA-28C7-F1B5-85A0-7897762604EA}"/>
                </a:ext>
              </a:extLst>
            </p:cNvPr>
            <p:cNvSpPr/>
            <p:nvPr/>
          </p:nvSpPr>
          <p:spPr>
            <a:xfrm>
              <a:off x="634174" y="4021574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sz="1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" name="Google Shape;5289;p56">
            <a:extLst>
              <a:ext uri="{FF2B5EF4-FFF2-40B4-BE49-F238E27FC236}">
                <a16:creationId xmlns:a16="http://schemas.microsoft.com/office/drawing/2014/main" id="{0AC125F8-938C-F7A7-D622-45D523B9CBB9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6972178" y="1986935"/>
            <a:ext cx="0" cy="632918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87FCF9-3FF8-B428-7C6C-DDEB598E82A7}"/>
              </a:ext>
            </a:extLst>
          </p:cNvPr>
          <p:cNvSpPr txBox="1"/>
          <p:nvPr/>
        </p:nvSpPr>
        <p:spPr>
          <a:xfrm>
            <a:off x="6705919" y="213817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tx1"/>
                </a:solidFill>
              </a:rPr>
              <a:t>0.86</a:t>
            </a:r>
          </a:p>
        </p:txBody>
      </p:sp>
    </p:spTree>
    <p:extLst>
      <p:ext uri="{BB962C8B-B14F-4D97-AF65-F5344CB8AC3E}">
        <p14:creationId xmlns:p14="http://schemas.microsoft.com/office/powerpoint/2010/main" val="1235013790"/>
      </p:ext>
    </p:extLst>
  </p:cSld>
  <p:clrMapOvr>
    <a:masterClrMapping/>
  </p:clrMapOvr>
</p:sld>
</file>

<file path=ppt/theme/theme1.xml><?xml version="1.0" encoding="utf-8"?>
<a:theme xmlns:a="http://schemas.openxmlformats.org/drawingml/2006/main" name="AI Editor Software Pitch Deck by Slidesgo">
  <a:themeElements>
    <a:clrScheme name="Simple Light">
      <a:dk1>
        <a:srgbClr val="FFFFFF"/>
      </a:dk1>
      <a:lt1>
        <a:srgbClr val="000000"/>
      </a:lt1>
      <a:dk2>
        <a:srgbClr val="FE981E"/>
      </a:dk2>
      <a:lt2>
        <a:srgbClr val="E60CFE"/>
      </a:lt2>
      <a:accent1>
        <a:srgbClr val="7030F3"/>
      </a:accent1>
      <a:accent2>
        <a:srgbClr val="4483FE"/>
      </a:accent2>
      <a:accent3>
        <a:srgbClr val="2B2B2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582</Words>
  <Application>Microsoft Macintosh PowerPoint</Application>
  <PresentationFormat>On-screen Show (16:9)</PresentationFormat>
  <Paragraphs>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Roboto</vt:lpstr>
      <vt:lpstr>Calibri</vt:lpstr>
      <vt:lpstr>Wingdings</vt:lpstr>
      <vt:lpstr>Maven Pro</vt:lpstr>
      <vt:lpstr>Raleway</vt:lpstr>
      <vt:lpstr>Arial</vt:lpstr>
      <vt:lpstr>Trispace</vt:lpstr>
      <vt:lpstr>AI Editor Software Pitch Deck by Slidesgo</vt:lpstr>
      <vt:lpstr>Classifying Reddit Posts: A Graph Neural Network Approach</vt:lpstr>
      <vt:lpstr>Table of contents</vt:lpstr>
      <vt:lpstr>Introduction</vt:lpstr>
      <vt:lpstr>Introduction</vt:lpstr>
      <vt:lpstr>Data Preprocessing</vt:lpstr>
      <vt:lpstr>Data Preprocessing</vt:lpstr>
      <vt:lpstr>Data Preprocessing</vt:lpstr>
      <vt:lpstr>Data Representation</vt:lpstr>
      <vt:lpstr>Data Representation</vt:lpstr>
      <vt:lpstr>PowerPoint Presentation</vt:lpstr>
      <vt:lpstr>Methodology</vt:lpstr>
      <vt:lpstr>Design and Architecture</vt:lpstr>
      <vt:lpstr>Training  and Testing</vt:lpstr>
      <vt:lpstr>Training the Models</vt:lpstr>
      <vt:lpstr>Training the Models</vt:lpstr>
      <vt:lpstr>Performance on Test Set</vt:lpstr>
      <vt:lpstr>Performance on Test Set</vt:lpstr>
      <vt:lpstr>Key Findings</vt:lpstr>
      <vt:lpstr>Performance Under different Hyperparameters</vt:lpstr>
      <vt:lpstr>Key Findings</vt:lpstr>
      <vt:lpstr>Best Model for the Task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amir224030</cp:lastModifiedBy>
  <cp:revision>94</cp:revision>
  <dcterms:modified xsi:type="dcterms:W3CDTF">2024-12-01T20:36:01Z</dcterms:modified>
</cp:coreProperties>
</file>